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4"/>
  </p:notesMasterIdLst>
  <p:sldIdLst>
    <p:sldId id="256" r:id="rId2"/>
    <p:sldId id="257" r:id="rId3"/>
    <p:sldId id="258" r:id="rId4"/>
    <p:sldId id="259" r:id="rId5"/>
    <p:sldId id="261" r:id="rId6"/>
    <p:sldId id="262" r:id="rId7"/>
    <p:sldId id="263" r:id="rId8"/>
    <p:sldId id="260"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9" r:id="rId24"/>
    <p:sldId id="280" r:id="rId25"/>
    <p:sldId id="281" r:id="rId26"/>
    <p:sldId id="282" r:id="rId27"/>
    <p:sldId id="283" r:id="rId28"/>
    <p:sldId id="284" r:id="rId29"/>
    <p:sldId id="286" r:id="rId30"/>
    <p:sldId id="287" r:id="rId31"/>
    <p:sldId id="288" r:id="rId32"/>
    <p:sldId id="289" r:id="rId33"/>
  </p:sldIdLst>
  <p:sldSz cx="12192000" cy="6858000"/>
  <p:notesSz cx="6884988" cy="100187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47" autoAdjust="0"/>
    <p:restoredTop sz="94660"/>
  </p:normalViewPr>
  <p:slideViewPr>
    <p:cSldViewPr>
      <p:cViewPr varScale="1">
        <p:scale>
          <a:sx n="110" d="100"/>
          <a:sy n="110" d="100"/>
        </p:scale>
        <p:origin x="918" y="10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NULL"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Total</c:v>
          </c:tx>
          <c:spPr>
            <a:solidFill>
              <a:srgbClr val="0070C0"/>
            </a:solidFill>
            <a:ln w="28575">
              <a:solidFill>
                <a:srgbClr val="5B9BD5"/>
              </a:solidFill>
              <a:prstDash val="solid"/>
              <a:round/>
            </a:ln>
          </c:spPr>
          <c:invertIfNegative val="0"/>
          <c:dPt>
            <c:idx val="6"/>
            <c:invertIfNegative val="0"/>
            <c:bubble3D val="0"/>
            <c:spPr>
              <a:solidFill>
                <a:srgbClr val="FF0000"/>
              </a:solidFill>
              <a:ln w="28575">
                <a:solidFill>
                  <a:srgbClr val="5B9BD5"/>
                </a:solidFill>
                <a:prstDash val="solid"/>
                <a:round/>
              </a:ln>
            </c:spPr>
            <c:extLst xmlns:c16r2="http://schemas.microsoft.com/office/drawing/2015/06/chart">
              <c:ext xmlns:c16="http://schemas.microsoft.com/office/drawing/2014/chart" uri="{C3380CC4-5D6E-409C-BE32-E72D297353CC}">
                <c16:uniqueId val="{00000001-FB3C-4819-8950-500846906908}"/>
              </c:ext>
            </c:extLst>
          </c:dPt>
          <c:dLbls>
            <c:spPr>
              <a:noFill/>
              <a:ln>
                <a:noFill/>
              </a:ln>
              <a:effectLst/>
            </c:spPr>
            <c:txPr>
              <a:bodyPr lIns="0" tIns="0" rIns="0" bIns="0"/>
              <a:lstStyle/>
              <a:p>
                <a:pPr marL="0" marR="0" indent="0" algn="ctr" defTabSz="914400" fontAlgn="auto" hangingPunct="1">
                  <a:lnSpc>
                    <a:spcPct val="100000"/>
                  </a:lnSpc>
                  <a:spcBef>
                    <a:spcPts val="0"/>
                  </a:spcBef>
                  <a:spcAft>
                    <a:spcPts val="0"/>
                  </a:spcAft>
                  <a:tabLst/>
                  <a:defRPr lang="fr-FR" sz="1000" b="0" i="0" u="none" strike="noStrike" kern="1200" baseline="0">
                    <a:solidFill>
                      <a:srgbClr val="000000"/>
                    </a:solidFill>
                    <a:latin typeface="Calibri"/>
                  </a:defRPr>
                </a:pPr>
                <a:endParaRPr lang="fr-F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cat>
            <c:strLit>
              <c:ptCount val="7"/>
              <c:pt idx="0">
                <c:v>Royaume-Uni</c:v>
              </c:pt>
              <c:pt idx="1">
                <c:v>Belgique</c:v>
              </c:pt>
              <c:pt idx="2">
                <c:v>Union européene</c:v>
              </c:pt>
              <c:pt idx="3">
                <c:v>Italie</c:v>
              </c:pt>
              <c:pt idx="4">
                <c:v>Espagne</c:v>
              </c:pt>
              <c:pt idx="5">
                <c:v>Allemagne</c:v>
              </c:pt>
              <c:pt idx="6">
                <c:v>France</c:v>
              </c:pt>
            </c:strLit>
          </c:cat>
          <c:val>
            <c:numLit>
              <c:formatCode>General</c:formatCode>
              <c:ptCount val="7"/>
              <c:pt idx="0">
                <c:v>17</c:v>
              </c:pt>
              <c:pt idx="1">
                <c:v>15.9</c:v>
              </c:pt>
              <c:pt idx="2">
                <c:v>16.899999999999999</c:v>
              </c:pt>
              <c:pt idx="3">
                <c:v>20.3</c:v>
              </c:pt>
              <c:pt idx="4">
                <c:v>21.6</c:v>
              </c:pt>
              <c:pt idx="5">
                <c:v>16.100000000000001</c:v>
              </c:pt>
              <c:pt idx="6">
                <c:v>13.3</c:v>
              </c:pt>
            </c:numLit>
          </c:val>
          <c:extLst xmlns:c16r2="http://schemas.microsoft.com/office/drawing/2015/06/chart">
            <c:ext xmlns:c16="http://schemas.microsoft.com/office/drawing/2014/chart" uri="{C3380CC4-5D6E-409C-BE32-E72D297353CC}">
              <c16:uniqueId val="{00000002-FB3C-4819-8950-500846906908}"/>
            </c:ext>
          </c:extLst>
        </c:ser>
        <c:dLbls>
          <c:showLegendKey val="0"/>
          <c:showVal val="0"/>
          <c:showCatName val="0"/>
          <c:showSerName val="0"/>
          <c:showPercent val="0"/>
          <c:showBubbleSize val="0"/>
        </c:dLbls>
        <c:gapWidth val="150"/>
        <c:axId val="254642880"/>
        <c:axId val="254642320"/>
      </c:barChart>
      <c:scatterChart>
        <c:scatterStyle val="lineMarker"/>
        <c:varyColors val="0"/>
        <c:ser>
          <c:idx val="1"/>
          <c:order val="1"/>
          <c:tx>
            <c:v> 65 à 74 ans</c:v>
          </c:tx>
          <c:spPr>
            <a:ln>
              <a:noFill/>
            </a:ln>
          </c:spPr>
          <c:marker>
            <c:symbol val="diamond"/>
            <c:size val="8"/>
          </c:marker>
          <c:xVal>
            <c:numLit>
              <c:formatCode>General</c:formatCode>
              <c:ptCount val="7"/>
              <c:pt idx="0">
                <c:v>1</c:v>
              </c:pt>
              <c:pt idx="1">
                <c:v>2</c:v>
              </c:pt>
              <c:pt idx="2">
                <c:v>3</c:v>
              </c:pt>
              <c:pt idx="3">
                <c:v>4</c:v>
              </c:pt>
              <c:pt idx="4">
                <c:v>5</c:v>
              </c:pt>
              <c:pt idx="5">
                <c:v>6</c:v>
              </c:pt>
              <c:pt idx="6">
                <c:v>7</c:v>
              </c:pt>
            </c:numLit>
          </c:xVal>
          <c:yVal>
            <c:numLit>
              <c:formatCode>General</c:formatCode>
              <c:ptCount val="7"/>
              <c:pt idx="0">
                <c:v>13.4</c:v>
              </c:pt>
              <c:pt idx="1">
                <c:v>14.7</c:v>
              </c:pt>
              <c:pt idx="2">
                <c:v>13.5</c:v>
              </c:pt>
              <c:pt idx="3">
                <c:v>14.4</c:v>
              </c:pt>
              <c:pt idx="4">
                <c:v>13.9</c:v>
              </c:pt>
              <c:pt idx="5">
                <c:v>18.600000000000001</c:v>
              </c:pt>
              <c:pt idx="6">
                <c:v>6.3</c:v>
              </c:pt>
            </c:numLit>
          </c:yVal>
          <c:smooth val="0"/>
          <c:extLst xmlns:c16r2="http://schemas.microsoft.com/office/drawing/2015/06/chart">
            <c:ext xmlns:c16="http://schemas.microsoft.com/office/drawing/2014/chart" uri="{C3380CC4-5D6E-409C-BE32-E72D297353CC}">
              <c16:uniqueId val="{00000003-FB3C-4819-8950-500846906908}"/>
            </c:ext>
          </c:extLst>
        </c:ser>
        <c:ser>
          <c:idx val="2"/>
          <c:order val="2"/>
          <c:tx>
            <c:v>75 ans et plus </c:v>
          </c:tx>
          <c:spPr>
            <a:ln>
              <a:noFill/>
            </a:ln>
          </c:spPr>
          <c:marker>
            <c:symbol val="diamond"/>
            <c:size val="8"/>
          </c:marker>
          <c:xVal>
            <c:numLit>
              <c:formatCode>General</c:formatCode>
              <c:ptCount val="7"/>
              <c:pt idx="0">
                <c:v>1</c:v>
              </c:pt>
              <c:pt idx="1">
                <c:v>2</c:v>
              </c:pt>
              <c:pt idx="2">
                <c:v>3</c:v>
              </c:pt>
              <c:pt idx="3">
                <c:v>4</c:v>
              </c:pt>
              <c:pt idx="4">
                <c:v>5</c:v>
              </c:pt>
              <c:pt idx="5">
                <c:v>6</c:v>
              </c:pt>
              <c:pt idx="6">
                <c:v>7</c:v>
              </c:pt>
            </c:numLit>
          </c:xVal>
          <c:yVal>
            <c:numLit>
              <c:formatCode>General</c:formatCode>
              <c:ptCount val="7"/>
              <c:pt idx="0">
                <c:v>21.3</c:v>
              </c:pt>
              <c:pt idx="1">
                <c:v>17.5</c:v>
              </c:pt>
              <c:pt idx="2">
                <c:v>16.7</c:v>
              </c:pt>
              <c:pt idx="3">
                <c:v>16.7</c:v>
              </c:pt>
              <c:pt idx="4">
                <c:v>15.8</c:v>
              </c:pt>
              <c:pt idx="5">
                <c:v>15.5</c:v>
              </c:pt>
              <c:pt idx="6">
                <c:v>9.5</c:v>
              </c:pt>
            </c:numLit>
          </c:yVal>
          <c:smooth val="0"/>
          <c:extLst xmlns:c16r2="http://schemas.microsoft.com/office/drawing/2015/06/chart">
            <c:ext xmlns:c16="http://schemas.microsoft.com/office/drawing/2014/chart" uri="{C3380CC4-5D6E-409C-BE32-E72D297353CC}">
              <c16:uniqueId val="{00000004-FB3C-4819-8950-500846906908}"/>
            </c:ext>
          </c:extLst>
        </c:ser>
        <c:dLbls>
          <c:showLegendKey val="0"/>
          <c:showVal val="0"/>
          <c:showCatName val="0"/>
          <c:showSerName val="0"/>
          <c:showPercent val="0"/>
          <c:showBubbleSize val="0"/>
        </c:dLbls>
        <c:axId val="254642880"/>
        <c:axId val="254642320"/>
      </c:scatterChart>
      <c:valAx>
        <c:axId val="254642320"/>
        <c:scaling>
          <c:orientation val="minMax"/>
          <c:max val="25"/>
        </c:scaling>
        <c:delete val="0"/>
        <c:axPos val="l"/>
        <c:majorGridlines>
          <c:spPr>
            <a:ln w="6345">
              <a:solidFill>
                <a:srgbClr val="898989"/>
              </a:solidFill>
              <a:prstDash val="solid"/>
              <a:round/>
            </a:ln>
          </c:spPr>
        </c:majorGridlines>
        <c:numFmt formatCode="#&quot;.&quot;00&quot;.&quot;" sourceLinked="0"/>
        <c:majorTickMark val="none"/>
        <c:minorTickMark val="none"/>
        <c:tickLblPos val="nextTo"/>
        <c:spPr>
          <a:noFill/>
          <a:ln>
            <a:noFill/>
          </a:ln>
        </c:spPr>
        <c:txPr>
          <a:bodyPr lIns="0" tIns="0" rIns="0" bIns="0"/>
          <a:lstStyle/>
          <a:p>
            <a:pPr marL="0" marR="0" indent="0" algn="ctr" defTabSz="914400" fontAlgn="auto" hangingPunct="1">
              <a:lnSpc>
                <a:spcPct val="100000"/>
              </a:lnSpc>
              <a:spcBef>
                <a:spcPts val="0"/>
              </a:spcBef>
              <a:spcAft>
                <a:spcPts val="0"/>
              </a:spcAft>
              <a:tabLst/>
              <a:defRPr lang="fr-FR" sz="1000" b="0" i="0" u="none" strike="noStrike" kern="1200" baseline="0">
                <a:solidFill>
                  <a:srgbClr val="000000"/>
                </a:solidFill>
                <a:latin typeface="Calibri"/>
              </a:defRPr>
            </a:pPr>
            <a:endParaRPr lang="fr-FR"/>
          </a:p>
        </c:txPr>
        <c:crossAx val="254642880"/>
        <c:crosses val="autoZero"/>
        <c:crossBetween val="between"/>
      </c:valAx>
      <c:catAx>
        <c:axId val="254642880"/>
        <c:scaling>
          <c:orientation val="minMax"/>
        </c:scaling>
        <c:delete val="0"/>
        <c:axPos val="b"/>
        <c:numFmt formatCode="General" sourceLinked="0"/>
        <c:majorTickMark val="none"/>
        <c:minorTickMark val="none"/>
        <c:tickLblPos val="nextTo"/>
        <c:spPr>
          <a:noFill/>
          <a:ln w="6345">
            <a:solidFill>
              <a:srgbClr val="898989"/>
            </a:solidFill>
            <a:prstDash val="solid"/>
            <a:round/>
          </a:ln>
        </c:spPr>
        <c:txPr>
          <a:bodyPr lIns="0" tIns="0" rIns="0" bIns="0"/>
          <a:lstStyle/>
          <a:p>
            <a:pPr marL="0" marR="0" indent="0" algn="ctr" defTabSz="914400" fontAlgn="auto" hangingPunct="1">
              <a:lnSpc>
                <a:spcPct val="100000"/>
              </a:lnSpc>
              <a:spcBef>
                <a:spcPts val="0"/>
              </a:spcBef>
              <a:spcAft>
                <a:spcPts val="0"/>
              </a:spcAft>
              <a:tabLst/>
              <a:defRPr lang="fr-FR" sz="1000" b="0" i="0" u="none" strike="noStrike" kern="1200" baseline="0">
                <a:solidFill>
                  <a:srgbClr val="000000"/>
                </a:solidFill>
                <a:latin typeface="Calibri"/>
              </a:defRPr>
            </a:pPr>
            <a:endParaRPr lang="fr-FR"/>
          </a:p>
        </c:txPr>
        <c:crossAx val="254642320"/>
        <c:crossesAt val="0"/>
        <c:auto val="1"/>
        <c:lblAlgn val="ctr"/>
        <c:lblOffset val="100"/>
        <c:noMultiLvlLbl val="0"/>
      </c:catAx>
      <c:spPr>
        <a:solidFill>
          <a:srgbClr val="FFFFFF"/>
        </a:solidFill>
        <a:ln>
          <a:noFill/>
        </a:ln>
      </c:spPr>
    </c:plotArea>
    <c:legend>
      <c:legendPos val="t"/>
      <c:overlay val="0"/>
      <c:spPr>
        <a:noFill/>
        <a:ln>
          <a:noFill/>
        </a:ln>
      </c:spPr>
      <c:txPr>
        <a:bodyPr lIns="0" tIns="0" rIns="0" bIns="0"/>
        <a:lstStyle/>
        <a:p>
          <a:pPr marL="0" marR="0" indent="0" defTabSz="914400" fontAlgn="auto" hangingPunct="1">
            <a:lnSpc>
              <a:spcPct val="100000"/>
            </a:lnSpc>
            <a:spcBef>
              <a:spcPts val="0"/>
            </a:spcBef>
            <a:spcAft>
              <a:spcPts val="0"/>
            </a:spcAft>
            <a:tabLst/>
            <a:defRPr lang="fr-FR" sz="1000" b="0" i="0" u="none" strike="noStrike" kern="1200" baseline="0">
              <a:solidFill>
                <a:srgbClr val="000000"/>
              </a:solidFill>
              <a:latin typeface="Calibri"/>
            </a:defRPr>
          </a:pPr>
          <a:endParaRPr lang="fr-FR"/>
        </a:p>
      </c:txPr>
    </c:legend>
    <c:plotVisOnly val="1"/>
    <c:dispBlanksAs val="gap"/>
    <c:showDLblsOverMax val="0"/>
  </c:chart>
  <c:spPr>
    <a:solidFill>
      <a:srgbClr val="FFFFFF"/>
    </a:solidFill>
    <a:ln w="6345">
      <a:solidFill>
        <a:srgbClr val="898989"/>
      </a:solidFill>
      <a:prstDash val="solid"/>
      <a:round/>
    </a:ln>
  </c:spPr>
  <c:txPr>
    <a:bodyPr lIns="0" tIns="0" rIns="0" bIns="0"/>
    <a:lstStyle/>
    <a:p>
      <a:pPr marL="0" marR="0" indent="0" defTabSz="914400" fontAlgn="auto" hangingPunct="1">
        <a:lnSpc>
          <a:spcPct val="100000"/>
        </a:lnSpc>
        <a:spcBef>
          <a:spcPts val="0"/>
        </a:spcBef>
        <a:spcAft>
          <a:spcPts val="0"/>
        </a:spcAft>
        <a:tabLst/>
        <a:defRPr lang="fr-FR" sz="1000" b="0" i="0" u="none" strike="noStrike" kern="1200" baseline="0">
          <a:solidFill>
            <a:srgbClr val="000000"/>
          </a:solidFill>
          <a:latin typeface="Calibri"/>
        </a:defRPr>
      </a:pPr>
      <a:endParaRPr lang="fr-F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83495" cy="502676"/>
          </a:xfrm>
          <a:prstGeom prst="rect">
            <a:avLst/>
          </a:prstGeom>
        </p:spPr>
        <p:txBody>
          <a:bodyPr vert="horz" lIns="96588" tIns="48294" rIns="96588" bIns="48294" rtlCol="0"/>
          <a:lstStyle>
            <a:lvl1pPr algn="l">
              <a:defRPr sz="1300"/>
            </a:lvl1pPr>
          </a:lstStyle>
          <a:p>
            <a:endParaRPr lang="fr-FR"/>
          </a:p>
        </p:txBody>
      </p:sp>
      <p:sp>
        <p:nvSpPr>
          <p:cNvPr id="3" name="Espace réservé de la date 2"/>
          <p:cNvSpPr>
            <a:spLocks noGrp="1"/>
          </p:cNvSpPr>
          <p:nvPr>
            <p:ph type="dt" idx="1"/>
          </p:nvPr>
        </p:nvSpPr>
        <p:spPr>
          <a:xfrm>
            <a:off x="3899900" y="0"/>
            <a:ext cx="2983495" cy="502676"/>
          </a:xfrm>
          <a:prstGeom prst="rect">
            <a:avLst/>
          </a:prstGeom>
        </p:spPr>
        <p:txBody>
          <a:bodyPr vert="horz" lIns="96588" tIns="48294" rIns="96588" bIns="48294" rtlCol="0"/>
          <a:lstStyle>
            <a:lvl1pPr algn="r">
              <a:defRPr sz="1300"/>
            </a:lvl1pPr>
          </a:lstStyle>
          <a:p>
            <a:fld id="{F33BF964-D6F6-4333-A479-233F18D43EB9}" type="datetimeFigureOut">
              <a:rPr lang="fr-FR" smtClean="0"/>
              <a:t>11/10/2019</a:t>
            </a:fld>
            <a:endParaRPr lang="fr-FR"/>
          </a:p>
        </p:txBody>
      </p:sp>
      <p:sp>
        <p:nvSpPr>
          <p:cNvPr id="4" name="Espace réservé de l'image des diapositives 3"/>
          <p:cNvSpPr>
            <a:spLocks noGrp="1" noRot="1" noChangeAspect="1"/>
          </p:cNvSpPr>
          <p:nvPr>
            <p:ph type="sldImg" idx="2"/>
          </p:nvPr>
        </p:nvSpPr>
        <p:spPr>
          <a:xfrm>
            <a:off x="438150" y="1252538"/>
            <a:ext cx="6008688" cy="3381375"/>
          </a:xfrm>
          <a:prstGeom prst="rect">
            <a:avLst/>
          </a:prstGeom>
          <a:noFill/>
          <a:ln w="12700">
            <a:solidFill>
              <a:prstClr val="black"/>
            </a:solidFill>
          </a:ln>
        </p:spPr>
        <p:txBody>
          <a:bodyPr vert="horz" lIns="96588" tIns="48294" rIns="96588" bIns="48294" rtlCol="0" anchor="ctr"/>
          <a:lstStyle/>
          <a:p>
            <a:endParaRPr lang="fr-FR"/>
          </a:p>
        </p:txBody>
      </p:sp>
      <p:sp>
        <p:nvSpPr>
          <p:cNvPr id="5" name="Espace réservé des notes 4"/>
          <p:cNvSpPr>
            <a:spLocks noGrp="1"/>
          </p:cNvSpPr>
          <p:nvPr>
            <p:ph type="body" sz="quarter" idx="3"/>
          </p:nvPr>
        </p:nvSpPr>
        <p:spPr>
          <a:xfrm>
            <a:off x="688499" y="4821506"/>
            <a:ext cx="5507990" cy="3944868"/>
          </a:xfrm>
          <a:prstGeom prst="rect">
            <a:avLst/>
          </a:prstGeom>
        </p:spPr>
        <p:txBody>
          <a:bodyPr vert="horz" lIns="96588" tIns="48294" rIns="96588" bIns="48294"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516039"/>
            <a:ext cx="2983495" cy="502674"/>
          </a:xfrm>
          <a:prstGeom prst="rect">
            <a:avLst/>
          </a:prstGeom>
        </p:spPr>
        <p:txBody>
          <a:bodyPr vert="horz" lIns="96588" tIns="48294" rIns="96588" bIns="48294"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99900" y="9516039"/>
            <a:ext cx="2983495" cy="502674"/>
          </a:xfrm>
          <a:prstGeom prst="rect">
            <a:avLst/>
          </a:prstGeom>
        </p:spPr>
        <p:txBody>
          <a:bodyPr vert="horz" lIns="96588" tIns="48294" rIns="96588" bIns="48294" rtlCol="0" anchor="b"/>
          <a:lstStyle>
            <a:lvl1pPr algn="r">
              <a:defRPr sz="1300"/>
            </a:lvl1pPr>
          </a:lstStyle>
          <a:p>
            <a:fld id="{242BFDA0-6FDC-4B00-BC31-B4D2ED693B91}" type="slidenum">
              <a:rPr lang="fr-FR" smtClean="0"/>
              <a:t>‹N°›</a:t>
            </a:fld>
            <a:endParaRPr lang="fr-FR"/>
          </a:p>
        </p:txBody>
      </p:sp>
    </p:spTree>
    <p:extLst>
      <p:ext uri="{BB962C8B-B14F-4D97-AF65-F5344CB8AC3E}">
        <p14:creationId xmlns:p14="http://schemas.microsoft.com/office/powerpoint/2010/main" val="3062850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txBox="1">
            <a:spLocks noGrp="1"/>
          </p:cNvSpPr>
          <p:nvPr>
            <p:ph type="ctrTitle"/>
          </p:nvPr>
        </p:nvSpPr>
        <p:spPr>
          <a:xfrm>
            <a:off x="1524003" y="1122361"/>
            <a:ext cx="9144000" cy="2387598"/>
          </a:xfrm>
        </p:spPr>
        <p:txBody>
          <a:bodyPr anchor="b" anchorCtr="1"/>
          <a:lstStyle>
            <a:lvl1pPr algn="ctr">
              <a:defRPr sz="6000"/>
            </a:lvl1pPr>
          </a:lstStyle>
          <a:p>
            <a:pPr lvl="0"/>
            <a:r>
              <a:rPr lang="fr-FR"/>
              <a:t>Modifiez le style du titre</a:t>
            </a:r>
          </a:p>
        </p:txBody>
      </p:sp>
      <p:sp>
        <p:nvSpPr>
          <p:cNvPr id="3" name="Sous-titre 2"/>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fr-FR"/>
              <a:t>Modifiez le style des sous-titres du masque</a:t>
            </a:r>
          </a:p>
        </p:txBody>
      </p:sp>
      <p:sp>
        <p:nvSpPr>
          <p:cNvPr id="4" name="Espace réservé de la date 3"/>
          <p:cNvSpPr txBox="1">
            <a:spLocks noGrp="1"/>
          </p:cNvSpPr>
          <p:nvPr>
            <p:ph type="dt" sz="half" idx="7"/>
          </p:nvPr>
        </p:nvSpPr>
        <p:spPr/>
        <p:txBody>
          <a:bodyPr/>
          <a:lstStyle>
            <a:lvl1pPr>
              <a:defRPr/>
            </a:lvl1pPr>
          </a:lstStyle>
          <a:p>
            <a:pPr lvl="0"/>
            <a:fld id="{20B81455-3575-46F2-A8E3-C7A52B0C7667}" type="datetime1">
              <a:rPr lang="fr-FR" smtClean="0"/>
              <a:t>11/10/2019</a:t>
            </a:fld>
            <a:endParaRPr lang="fr-FR"/>
          </a:p>
        </p:txBody>
      </p:sp>
      <p:sp>
        <p:nvSpPr>
          <p:cNvPr id="5" name="Espace réservé du pied de page 4"/>
          <p:cNvSpPr txBox="1">
            <a:spLocks noGrp="1"/>
          </p:cNvSpPr>
          <p:nvPr>
            <p:ph type="ftr" sz="quarter" idx="9"/>
          </p:nvPr>
        </p:nvSpPr>
        <p:spPr/>
        <p:txBody>
          <a:bodyPr/>
          <a:lstStyle>
            <a:lvl1pPr>
              <a:defRPr/>
            </a:lvl1pPr>
          </a:lstStyle>
          <a:p>
            <a:pPr lvl="0"/>
            <a:endParaRPr lang="fr-FR"/>
          </a:p>
        </p:txBody>
      </p:sp>
      <p:sp>
        <p:nvSpPr>
          <p:cNvPr id="6" name="Espace réservé du numéro de diapositive 5"/>
          <p:cNvSpPr txBox="1">
            <a:spLocks noGrp="1"/>
          </p:cNvSpPr>
          <p:nvPr>
            <p:ph type="sldNum" sz="quarter" idx="8"/>
          </p:nvPr>
        </p:nvSpPr>
        <p:spPr/>
        <p:txBody>
          <a:bodyPr/>
          <a:lstStyle>
            <a:lvl1pPr>
              <a:defRPr/>
            </a:lvl1pPr>
          </a:lstStyle>
          <a:p>
            <a:pPr lvl="0"/>
            <a:fld id="{4883ABFB-C42B-49CF-A7B2-C1661D60A0F1}" type="slidenum">
              <a:rPr/>
              <a:t>‹N°›</a:t>
            </a:fld>
            <a:endParaRPr lang="fr-F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a:lvl1pPr>
          </a:lstStyle>
          <a:p>
            <a:pPr lvl="0"/>
            <a:r>
              <a:rPr lang="fr-FR"/>
              <a:t>Modifiez le style du titre</a:t>
            </a:r>
          </a:p>
        </p:txBody>
      </p:sp>
      <p:sp>
        <p:nvSpPr>
          <p:cNvPr id="3" name="Espace réservé du contenu 2"/>
          <p:cNvSpPr txBox="1">
            <a:spLocks noGrp="1"/>
          </p:cNvSpPr>
          <p:nvPr>
            <p:ph idx="1"/>
          </p:nvPr>
        </p:nvSpPr>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txBox="1">
            <a:spLocks noGrp="1"/>
          </p:cNvSpPr>
          <p:nvPr>
            <p:ph type="dt" sz="half" idx="7"/>
          </p:nvPr>
        </p:nvSpPr>
        <p:spPr/>
        <p:txBody>
          <a:bodyPr/>
          <a:lstStyle>
            <a:lvl1pPr>
              <a:defRPr/>
            </a:lvl1pPr>
          </a:lstStyle>
          <a:p>
            <a:pPr lvl="0"/>
            <a:fld id="{27CFDAB3-E301-4F71-9DD3-CE0483CCF512}" type="datetime1">
              <a:rPr lang="fr-FR" smtClean="0"/>
              <a:t>11/10/2019</a:t>
            </a:fld>
            <a:endParaRPr lang="fr-FR"/>
          </a:p>
        </p:txBody>
      </p:sp>
      <p:sp>
        <p:nvSpPr>
          <p:cNvPr id="5" name="Espace réservé du pied de page 4"/>
          <p:cNvSpPr txBox="1">
            <a:spLocks noGrp="1"/>
          </p:cNvSpPr>
          <p:nvPr>
            <p:ph type="ftr" sz="quarter" idx="9"/>
          </p:nvPr>
        </p:nvSpPr>
        <p:spPr/>
        <p:txBody>
          <a:bodyPr/>
          <a:lstStyle>
            <a:lvl1pPr>
              <a:defRPr/>
            </a:lvl1pPr>
          </a:lstStyle>
          <a:p>
            <a:pPr lvl="0"/>
            <a:endParaRPr lang="fr-FR"/>
          </a:p>
        </p:txBody>
      </p:sp>
      <p:sp>
        <p:nvSpPr>
          <p:cNvPr id="6" name="Espace réservé du numéro de diapositive 5"/>
          <p:cNvSpPr txBox="1">
            <a:spLocks noGrp="1"/>
          </p:cNvSpPr>
          <p:nvPr>
            <p:ph type="sldNum" sz="quarter" idx="8"/>
          </p:nvPr>
        </p:nvSpPr>
        <p:spPr/>
        <p:txBody>
          <a:bodyPr/>
          <a:lstStyle>
            <a:lvl1pPr>
              <a:defRPr/>
            </a:lvl1pPr>
          </a:lstStyle>
          <a:p>
            <a:pPr lvl="0"/>
            <a:fld id="{FAA297C8-9204-4E18-B571-55229728029D}" type="slidenum">
              <a:rPr/>
              <a:t>‹N°›</a:t>
            </a:fld>
            <a:endParaRPr lang="fr-F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txBox="1">
            <a:spLocks noGrp="1"/>
          </p:cNvSpPr>
          <p:nvPr>
            <p:ph type="title"/>
          </p:nvPr>
        </p:nvSpPr>
        <p:spPr>
          <a:xfrm>
            <a:off x="831847" y="1709735"/>
            <a:ext cx="10515600" cy="2852735"/>
          </a:xfrm>
        </p:spPr>
        <p:txBody>
          <a:bodyPr anchor="b"/>
          <a:lstStyle>
            <a:lvl1pPr>
              <a:defRPr sz="6000"/>
            </a:lvl1pPr>
          </a:lstStyle>
          <a:p>
            <a:pPr lvl="0"/>
            <a:r>
              <a:rPr lang="fr-FR"/>
              <a:t>Modifiez le style du titre</a:t>
            </a:r>
          </a:p>
        </p:txBody>
      </p:sp>
      <p:sp>
        <p:nvSpPr>
          <p:cNvPr id="3" name="Espace réservé du texte 2"/>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fr-FR"/>
              <a:t>Cliquez pour modifier les styles du texte du masque</a:t>
            </a:r>
          </a:p>
        </p:txBody>
      </p:sp>
      <p:sp>
        <p:nvSpPr>
          <p:cNvPr id="4" name="Espace réservé de la date 3"/>
          <p:cNvSpPr txBox="1">
            <a:spLocks noGrp="1"/>
          </p:cNvSpPr>
          <p:nvPr>
            <p:ph type="dt" sz="half" idx="7"/>
          </p:nvPr>
        </p:nvSpPr>
        <p:spPr/>
        <p:txBody>
          <a:bodyPr/>
          <a:lstStyle>
            <a:lvl1pPr>
              <a:defRPr/>
            </a:lvl1pPr>
          </a:lstStyle>
          <a:p>
            <a:pPr lvl="0"/>
            <a:fld id="{F8A63DC3-67D2-4B33-B003-C96887987422}" type="datetime1">
              <a:rPr lang="fr-FR" smtClean="0"/>
              <a:t>11/10/2019</a:t>
            </a:fld>
            <a:endParaRPr lang="fr-FR"/>
          </a:p>
        </p:txBody>
      </p:sp>
      <p:sp>
        <p:nvSpPr>
          <p:cNvPr id="5" name="Espace réservé du pied de page 4"/>
          <p:cNvSpPr txBox="1">
            <a:spLocks noGrp="1"/>
          </p:cNvSpPr>
          <p:nvPr>
            <p:ph type="ftr" sz="quarter" idx="9"/>
          </p:nvPr>
        </p:nvSpPr>
        <p:spPr/>
        <p:txBody>
          <a:bodyPr/>
          <a:lstStyle>
            <a:lvl1pPr>
              <a:defRPr/>
            </a:lvl1pPr>
          </a:lstStyle>
          <a:p>
            <a:pPr lvl="0"/>
            <a:endParaRPr lang="fr-FR"/>
          </a:p>
        </p:txBody>
      </p:sp>
      <p:sp>
        <p:nvSpPr>
          <p:cNvPr id="6" name="Espace réservé du numéro de diapositive 5"/>
          <p:cNvSpPr txBox="1">
            <a:spLocks noGrp="1"/>
          </p:cNvSpPr>
          <p:nvPr>
            <p:ph type="sldNum" sz="quarter" idx="8"/>
          </p:nvPr>
        </p:nvSpPr>
        <p:spPr/>
        <p:txBody>
          <a:bodyPr/>
          <a:lstStyle>
            <a:lvl1pPr>
              <a:defRPr/>
            </a:lvl1pPr>
          </a:lstStyle>
          <a:p>
            <a:pPr lvl="0"/>
            <a:fld id="{FC68765C-C744-4B29-ABD9-37D44D6075BC}" type="slidenum">
              <a:rPr/>
              <a:t>‹N°›</a:t>
            </a:fld>
            <a:endParaRPr lang="fr-F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a:lvl1pPr>
          </a:lstStyle>
          <a:p>
            <a:pPr lvl="0"/>
            <a:r>
              <a:rPr lang="fr-FR"/>
              <a:t>Modifiez le style du titre</a:t>
            </a:r>
          </a:p>
        </p:txBody>
      </p:sp>
      <p:sp>
        <p:nvSpPr>
          <p:cNvPr id="3" name="Espace réservé du contenu 2"/>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txBox="1">
            <a:spLocks noGrp="1"/>
          </p:cNvSpPr>
          <p:nvPr>
            <p:ph type="dt" sz="half" idx="7"/>
          </p:nvPr>
        </p:nvSpPr>
        <p:spPr/>
        <p:txBody>
          <a:bodyPr/>
          <a:lstStyle>
            <a:lvl1pPr>
              <a:defRPr/>
            </a:lvl1pPr>
          </a:lstStyle>
          <a:p>
            <a:pPr lvl="0"/>
            <a:fld id="{FFC5D0FE-17A3-44DC-A7A6-1FDE7E271DDC}" type="datetime1">
              <a:rPr lang="fr-FR" smtClean="0"/>
              <a:t>11/10/2019</a:t>
            </a:fld>
            <a:endParaRPr lang="fr-FR"/>
          </a:p>
        </p:txBody>
      </p:sp>
      <p:sp>
        <p:nvSpPr>
          <p:cNvPr id="6" name="Espace réservé du pied de page 5"/>
          <p:cNvSpPr txBox="1">
            <a:spLocks noGrp="1"/>
          </p:cNvSpPr>
          <p:nvPr>
            <p:ph type="ftr" sz="quarter" idx="9"/>
          </p:nvPr>
        </p:nvSpPr>
        <p:spPr/>
        <p:txBody>
          <a:bodyPr/>
          <a:lstStyle>
            <a:lvl1pPr>
              <a:defRPr/>
            </a:lvl1pPr>
          </a:lstStyle>
          <a:p>
            <a:pPr lvl="0"/>
            <a:endParaRPr lang="fr-FR"/>
          </a:p>
        </p:txBody>
      </p:sp>
      <p:sp>
        <p:nvSpPr>
          <p:cNvPr id="7" name="Espace réservé du numéro de diapositive 6"/>
          <p:cNvSpPr txBox="1">
            <a:spLocks noGrp="1"/>
          </p:cNvSpPr>
          <p:nvPr>
            <p:ph type="sldNum" sz="quarter" idx="8"/>
          </p:nvPr>
        </p:nvSpPr>
        <p:spPr/>
        <p:txBody>
          <a:bodyPr/>
          <a:lstStyle>
            <a:lvl1pPr>
              <a:defRPr/>
            </a:lvl1pPr>
          </a:lstStyle>
          <a:p>
            <a:pPr lvl="0"/>
            <a:fld id="{A1328299-8540-44EE-968E-52974FC370EB}" type="slidenum">
              <a:rPr/>
              <a:t>‹N°›</a:t>
            </a:fld>
            <a:endParaRPr lang="fr-F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txBox="1">
            <a:spLocks noGrp="1"/>
          </p:cNvSpPr>
          <p:nvPr>
            <p:ph type="title"/>
          </p:nvPr>
        </p:nvSpPr>
        <p:spPr>
          <a:xfrm>
            <a:off x="839784" y="365129"/>
            <a:ext cx="10515600" cy="1325559"/>
          </a:xfrm>
        </p:spPr>
        <p:txBody>
          <a:bodyPr/>
          <a:lstStyle>
            <a:lvl1pPr>
              <a:defRPr/>
            </a:lvl1pPr>
          </a:lstStyle>
          <a:p>
            <a:pPr lvl="0"/>
            <a:r>
              <a:rPr lang="fr-FR"/>
              <a:t>Modifiez le style du titre</a:t>
            </a:r>
          </a:p>
        </p:txBody>
      </p:sp>
      <p:sp>
        <p:nvSpPr>
          <p:cNvPr id="3" name="Espace réservé du texte 2"/>
          <p:cNvSpPr txBox="1">
            <a:spLocks noGrp="1"/>
          </p:cNvSpPr>
          <p:nvPr>
            <p:ph type="body" idx="1"/>
          </p:nvPr>
        </p:nvSpPr>
        <p:spPr>
          <a:xfrm>
            <a:off x="839784" y="1681160"/>
            <a:ext cx="5157782" cy="823910"/>
          </a:xfrm>
        </p:spPr>
        <p:txBody>
          <a:bodyPr anchor="b"/>
          <a:lstStyle>
            <a:lvl1pPr marL="0" indent="0">
              <a:buNone/>
              <a:defRPr sz="2400" b="1"/>
            </a:lvl1pPr>
          </a:lstStyle>
          <a:p>
            <a:pPr lvl="0"/>
            <a:r>
              <a:rPr lang="fr-FR"/>
              <a:t>Cliquez pour modifier les styles du texte du masque</a:t>
            </a:r>
          </a:p>
        </p:txBody>
      </p:sp>
      <p:sp>
        <p:nvSpPr>
          <p:cNvPr id="4" name="Espace réservé du contenu 3"/>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txBox="1">
            <a:spLocks noGrp="1"/>
          </p:cNvSpPr>
          <p:nvPr>
            <p:ph type="body" idx="3"/>
          </p:nvPr>
        </p:nvSpPr>
        <p:spPr>
          <a:xfrm>
            <a:off x="6172200" y="1681160"/>
            <a:ext cx="5183184" cy="823910"/>
          </a:xfrm>
        </p:spPr>
        <p:txBody>
          <a:bodyPr anchor="b"/>
          <a:lstStyle>
            <a:lvl1pPr marL="0" indent="0">
              <a:buNone/>
              <a:defRPr sz="2400" b="1"/>
            </a:lvl1pPr>
          </a:lstStyle>
          <a:p>
            <a:pPr lvl="0"/>
            <a:r>
              <a:rPr lang="fr-FR"/>
              <a:t>Cliquez pour modifier les styles du texte du masque</a:t>
            </a:r>
          </a:p>
        </p:txBody>
      </p:sp>
      <p:sp>
        <p:nvSpPr>
          <p:cNvPr id="6" name="Espace réservé du contenu 5"/>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txBox="1">
            <a:spLocks noGrp="1"/>
          </p:cNvSpPr>
          <p:nvPr>
            <p:ph type="dt" sz="half" idx="7"/>
          </p:nvPr>
        </p:nvSpPr>
        <p:spPr/>
        <p:txBody>
          <a:bodyPr/>
          <a:lstStyle>
            <a:lvl1pPr>
              <a:defRPr/>
            </a:lvl1pPr>
          </a:lstStyle>
          <a:p>
            <a:pPr lvl="0"/>
            <a:fld id="{19168BDD-C8CC-43FB-991B-C5F1230C86F7}" type="datetime1">
              <a:rPr lang="fr-FR" smtClean="0"/>
              <a:t>11/10/2019</a:t>
            </a:fld>
            <a:endParaRPr lang="fr-FR"/>
          </a:p>
        </p:txBody>
      </p:sp>
      <p:sp>
        <p:nvSpPr>
          <p:cNvPr id="8" name="Espace réservé du pied de page 7"/>
          <p:cNvSpPr txBox="1">
            <a:spLocks noGrp="1"/>
          </p:cNvSpPr>
          <p:nvPr>
            <p:ph type="ftr" sz="quarter" idx="9"/>
          </p:nvPr>
        </p:nvSpPr>
        <p:spPr/>
        <p:txBody>
          <a:bodyPr/>
          <a:lstStyle>
            <a:lvl1pPr>
              <a:defRPr/>
            </a:lvl1pPr>
          </a:lstStyle>
          <a:p>
            <a:pPr lvl="0"/>
            <a:endParaRPr lang="fr-FR"/>
          </a:p>
        </p:txBody>
      </p:sp>
      <p:sp>
        <p:nvSpPr>
          <p:cNvPr id="9" name="Espace réservé du numéro de diapositive 8"/>
          <p:cNvSpPr txBox="1">
            <a:spLocks noGrp="1"/>
          </p:cNvSpPr>
          <p:nvPr>
            <p:ph type="sldNum" sz="quarter" idx="8"/>
          </p:nvPr>
        </p:nvSpPr>
        <p:spPr/>
        <p:txBody>
          <a:bodyPr/>
          <a:lstStyle>
            <a:lvl1pPr>
              <a:defRPr/>
            </a:lvl1pPr>
          </a:lstStyle>
          <a:p>
            <a:pPr lvl="0"/>
            <a:fld id="{0F0ADA69-8940-47D3-9949-ACE636CE8846}" type="slidenum">
              <a:rPr/>
              <a:t>‹N°›</a:t>
            </a:fld>
            <a:endParaRPr lang="fr-F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a:lvl1pPr>
          </a:lstStyle>
          <a:p>
            <a:pPr lvl="0"/>
            <a:r>
              <a:rPr lang="fr-FR"/>
              <a:t>Modifiez le style du titre</a:t>
            </a:r>
          </a:p>
        </p:txBody>
      </p:sp>
      <p:sp>
        <p:nvSpPr>
          <p:cNvPr id="3" name="Espace réservé de la date 2"/>
          <p:cNvSpPr txBox="1">
            <a:spLocks noGrp="1"/>
          </p:cNvSpPr>
          <p:nvPr>
            <p:ph type="dt" sz="half" idx="7"/>
          </p:nvPr>
        </p:nvSpPr>
        <p:spPr/>
        <p:txBody>
          <a:bodyPr/>
          <a:lstStyle>
            <a:lvl1pPr>
              <a:defRPr/>
            </a:lvl1pPr>
          </a:lstStyle>
          <a:p>
            <a:pPr lvl="0"/>
            <a:fld id="{94675DB5-46A0-4ACB-AB0A-F19199284C6D}" type="datetime1">
              <a:rPr lang="fr-FR" smtClean="0"/>
              <a:t>11/10/2019</a:t>
            </a:fld>
            <a:endParaRPr lang="fr-FR"/>
          </a:p>
        </p:txBody>
      </p:sp>
      <p:sp>
        <p:nvSpPr>
          <p:cNvPr id="4" name="Espace réservé du pied de page 3"/>
          <p:cNvSpPr txBox="1">
            <a:spLocks noGrp="1"/>
          </p:cNvSpPr>
          <p:nvPr>
            <p:ph type="ftr" sz="quarter" idx="9"/>
          </p:nvPr>
        </p:nvSpPr>
        <p:spPr/>
        <p:txBody>
          <a:bodyPr/>
          <a:lstStyle>
            <a:lvl1pPr>
              <a:defRPr/>
            </a:lvl1pPr>
          </a:lstStyle>
          <a:p>
            <a:pPr lvl="0"/>
            <a:endParaRPr lang="fr-FR"/>
          </a:p>
        </p:txBody>
      </p:sp>
      <p:sp>
        <p:nvSpPr>
          <p:cNvPr id="5" name="Espace réservé du numéro de diapositive 4"/>
          <p:cNvSpPr txBox="1">
            <a:spLocks noGrp="1"/>
          </p:cNvSpPr>
          <p:nvPr>
            <p:ph type="sldNum" sz="quarter" idx="8"/>
          </p:nvPr>
        </p:nvSpPr>
        <p:spPr/>
        <p:txBody>
          <a:bodyPr/>
          <a:lstStyle>
            <a:lvl1pPr>
              <a:defRPr/>
            </a:lvl1pPr>
          </a:lstStyle>
          <a:p>
            <a:pPr lvl="0"/>
            <a:fld id="{E4FBF01A-1258-4050-A8DB-EAECBB6EB84A}" type="slidenum">
              <a:rPr/>
              <a:t>‹N°›</a:t>
            </a:fld>
            <a:endParaRPr lang="fr-F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txBox="1">
            <a:spLocks noGrp="1"/>
          </p:cNvSpPr>
          <p:nvPr>
            <p:ph type="dt" sz="half" idx="7"/>
          </p:nvPr>
        </p:nvSpPr>
        <p:spPr/>
        <p:txBody>
          <a:bodyPr/>
          <a:lstStyle>
            <a:lvl1pPr>
              <a:defRPr/>
            </a:lvl1pPr>
          </a:lstStyle>
          <a:p>
            <a:pPr lvl="0"/>
            <a:fld id="{C372F882-F017-49C5-B956-144C9943CA06}" type="datetime1">
              <a:rPr lang="fr-FR" smtClean="0"/>
              <a:t>11/10/2019</a:t>
            </a:fld>
            <a:endParaRPr lang="fr-FR"/>
          </a:p>
        </p:txBody>
      </p:sp>
      <p:sp>
        <p:nvSpPr>
          <p:cNvPr id="3" name="Espace réservé du pied de page 2"/>
          <p:cNvSpPr txBox="1">
            <a:spLocks noGrp="1"/>
          </p:cNvSpPr>
          <p:nvPr>
            <p:ph type="ftr" sz="quarter" idx="9"/>
          </p:nvPr>
        </p:nvSpPr>
        <p:spPr/>
        <p:txBody>
          <a:bodyPr/>
          <a:lstStyle>
            <a:lvl1pPr>
              <a:defRPr/>
            </a:lvl1pPr>
          </a:lstStyle>
          <a:p>
            <a:pPr lvl="0"/>
            <a:endParaRPr lang="fr-FR"/>
          </a:p>
        </p:txBody>
      </p:sp>
      <p:sp>
        <p:nvSpPr>
          <p:cNvPr id="4" name="Espace réservé du numéro de diapositive 3"/>
          <p:cNvSpPr txBox="1">
            <a:spLocks noGrp="1"/>
          </p:cNvSpPr>
          <p:nvPr>
            <p:ph type="sldNum" sz="quarter" idx="8"/>
          </p:nvPr>
        </p:nvSpPr>
        <p:spPr/>
        <p:txBody>
          <a:bodyPr/>
          <a:lstStyle>
            <a:lvl1pPr>
              <a:defRPr/>
            </a:lvl1pPr>
          </a:lstStyle>
          <a:p>
            <a:pPr lvl="0"/>
            <a:fld id="{3E6CF512-EA3E-4E08-BC37-57ED611C0C6D}" type="slidenum">
              <a:rPr/>
              <a:t>‹N°›</a:t>
            </a:fld>
            <a:endParaRPr lang="fr-F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txBox="1">
            <a:spLocks noGrp="1"/>
          </p:cNvSpPr>
          <p:nvPr>
            <p:ph type="title"/>
          </p:nvPr>
        </p:nvSpPr>
        <p:spPr>
          <a:xfrm>
            <a:off x="839784" y="457200"/>
            <a:ext cx="3932240" cy="1600200"/>
          </a:xfrm>
        </p:spPr>
        <p:txBody>
          <a:bodyPr anchor="b"/>
          <a:lstStyle>
            <a:lvl1pPr>
              <a:defRPr sz="3200"/>
            </a:lvl1pPr>
          </a:lstStyle>
          <a:p>
            <a:pPr lvl="0"/>
            <a:r>
              <a:rPr lang="fr-FR"/>
              <a:t>Modifiez le style du titre</a:t>
            </a:r>
          </a:p>
        </p:txBody>
      </p:sp>
      <p:sp>
        <p:nvSpPr>
          <p:cNvPr id="3" name="Espace réservé du contenu 2"/>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txBox="1">
            <a:spLocks noGrp="1"/>
          </p:cNvSpPr>
          <p:nvPr>
            <p:ph type="body" idx="2"/>
          </p:nvPr>
        </p:nvSpPr>
        <p:spPr>
          <a:xfrm>
            <a:off x="839784" y="2057400"/>
            <a:ext cx="3932240" cy="3811584"/>
          </a:xfrm>
        </p:spPr>
        <p:txBody>
          <a:bodyPr/>
          <a:lstStyle>
            <a:lvl1pPr marL="0" indent="0">
              <a:buNone/>
              <a:defRPr sz="1600"/>
            </a:lvl1pPr>
          </a:lstStyle>
          <a:p>
            <a:pPr lvl="0"/>
            <a:r>
              <a:rPr lang="fr-FR"/>
              <a:t>Cliquez pour modifier les styles du texte du masque</a:t>
            </a:r>
          </a:p>
        </p:txBody>
      </p:sp>
      <p:sp>
        <p:nvSpPr>
          <p:cNvPr id="5" name="Espace réservé de la date 4"/>
          <p:cNvSpPr txBox="1">
            <a:spLocks noGrp="1"/>
          </p:cNvSpPr>
          <p:nvPr>
            <p:ph type="dt" sz="half" idx="7"/>
          </p:nvPr>
        </p:nvSpPr>
        <p:spPr/>
        <p:txBody>
          <a:bodyPr/>
          <a:lstStyle>
            <a:lvl1pPr>
              <a:defRPr/>
            </a:lvl1pPr>
          </a:lstStyle>
          <a:p>
            <a:pPr lvl="0"/>
            <a:fld id="{D2B8E568-37A1-42F3-AFA7-B689134DD737}" type="datetime1">
              <a:rPr lang="fr-FR" smtClean="0"/>
              <a:t>11/10/2019</a:t>
            </a:fld>
            <a:endParaRPr lang="fr-FR"/>
          </a:p>
        </p:txBody>
      </p:sp>
      <p:sp>
        <p:nvSpPr>
          <p:cNvPr id="6" name="Espace réservé du pied de page 5"/>
          <p:cNvSpPr txBox="1">
            <a:spLocks noGrp="1"/>
          </p:cNvSpPr>
          <p:nvPr>
            <p:ph type="ftr" sz="quarter" idx="9"/>
          </p:nvPr>
        </p:nvSpPr>
        <p:spPr/>
        <p:txBody>
          <a:bodyPr/>
          <a:lstStyle>
            <a:lvl1pPr>
              <a:defRPr/>
            </a:lvl1pPr>
          </a:lstStyle>
          <a:p>
            <a:pPr lvl="0"/>
            <a:endParaRPr lang="fr-FR"/>
          </a:p>
        </p:txBody>
      </p:sp>
      <p:sp>
        <p:nvSpPr>
          <p:cNvPr id="7" name="Espace réservé du numéro de diapositive 6"/>
          <p:cNvSpPr txBox="1">
            <a:spLocks noGrp="1"/>
          </p:cNvSpPr>
          <p:nvPr>
            <p:ph type="sldNum" sz="quarter" idx="8"/>
          </p:nvPr>
        </p:nvSpPr>
        <p:spPr/>
        <p:txBody>
          <a:bodyPr/>
          <a:lstStyle>
            <a:lvl1pPr>
              <a:defRPr/>
            </a:lvl1pPr>
          </a:lstStyle>
          <a:p>
            <a:pPr lvl="0"/>
            <a:fld id="{B4DB27DE-1766-4B36-8712-5053F47B8C92}" type="slidenum">
              <a:rPr/>
              <a:t>‹N°›</a:t>
            </a:fld>
            <a:endParaRPr lang="fr-F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txBox="1">
            <a:spLocks noGrp="1"/>
          </p:cNvSpPr>
          <p:nvPr>
            <p:ph type="title"/>
          </p:nvPr>
        </p:nvSpPr>
        <p:spPr>
          <a:xfrm>
            <a:off x="839784" y="457200"/>
            <a:ext cx="3932240" cy="1600200"/>
          </a:xfrm>
        </p:spPr>
        <p:txBody>
          <a:bodyPr anchor="b"/>
          <a:lstStyle>
            <a:lvl1pPr>
              <a:defRPr sz="3200"/>
            </a:lvl1pPr>
          </a:lstStyle>
          <a:p>
            <a:pPr lvl="0"/>
            <a:r>
              <a:rPr lang="fr-FR"/>
              <a:t>Modifiez le style du titre</a:t>
            </a:r>
          </a:p>
        </p:txBody>
      </p:sp>
      <p:sp>
        <p:nvSpPr>
          <p:cNvPr id="3" name="Espace réservé pour une image  2"/>
          <p:cNvSpPr txBox="1">
            <a:spLocks noGrp="1"/>
          </p:cNvSpPr>
          <p:nvPr>
            <p:ph type="pic" idx="1"/>
          </p:nvPr>
        </p:nvSpPr>
        <p:spPr>
          <a:xfrm>
            <a:off x="5183184" y="987423"/>
            <a:ext cx="6172200" cy="4873623"/>
          </a:xfrm>
        </p:spPr>
        <p:txBody>
          <a:bodyPr/>
          <a:lstStyle>
            <a:lvl1pPr marL="0" indent="0">
              <a:buNone/>
              <a:defRPr sz="3200"/>
            </a:lvl1pPr>
          </a:lstStyle>
          <a:p>
            <a:pPr lvl="0"/>
            <a:endParaRPr lang="fr-FR"/>
          </a:p>
        </p:txBody>
      </p:sp>
      <p:sp>
        <p:nvSpPr>
          <p:cNvPr id="4" name="Espace réservé du texte 3"/>
          <p:cNvSpPr txBox="1">
            <a:spLocks noGrp="1"/>
          </p:cNvSpPr>
          <p:nvPr>
            <p:ph type="body" idx="2"/>
          </p:nvPr>
        </p:nvSpPr>
        <p:spPr>
          <a:xfrm>
            <a:off x="839784" y="2057400"/>
            <a:ext cx="3932240" cy="3811584"/>
          </a:xfrm>
        </p:spPr>
        <p:txBody>
          <a:bodyPr/>
          <a:lstStyle>
            <a:lvl1pPr marL="0" indent="0">
              <a:buNone/>
              <a:defRPr sz="1600"/>
            </a:lvl1pPr>
          </a:lstStyle>
          <a:p>
            <a:pPr lvl="0"/>
            <a:r>
              <a:rPr lang="fr-FR"/>
              <a:t>Cliquez pour modifier les styles du texte du masque</a:t>
            </a:r>
          </a:p>
        </p:txBody>
      </p:sp>
      <p:sp>
        <p:nvSpPr>
          <p:cNvPr id="5" name="Espace réservé de la date 4"/>
          <p:cNvSpPr txBox="1">
            <a:spLocks noGrp="1"/>
          </p:cNvSpPr>
          <p:nvPr>
            <p:ph type="dt" sz="half" idx="7"/>
          </p:nvPr>
        </p:nvSpPr>
        <p:spPr/>
        <p:txBody>
          <a:bodyPr/>
          <a:lstStyle>
            <a:lvl1pPr>
              <a:defRPr/>
            </a:lvl1pPr>
          </a:lstStyle>
          <a:p>
            <a:pPr lvl="0"/>
            <a:fld id="{E25E1BA0-98B4-4E74-95EF-F53D188F4E7C}" type="datetime1">
              <a:rPr lang="fr-FR" smtClean="0"/>
              <a:t>11/10/2019</a:t>
            </a:fld>
            <a:endParaRPr lang="fr-FR"/>
          </a:p>
        </p:txBody>
      </p:sp>
      <p:sp>
        <p:nvSpPr>
          <p:cNvPr id="6" name="Espace réservé du pied de page 5"/>
          <p:cNvSpPr txBox="1">
            <a:spLocks noGrp="1"/>
          </p:cNvSpPr>
          <p:nvPr>
            <p:ph type="ftr" sz="quarter" idx="9"/>
          </p:nvPr>
        </p:nvSpPr>
        <p:spPr/>
        <p:txBody>
          <a:bodyPr/>
          <a:lstStyle>
            <a:lvl1pPr>
              <a:defRPr/>
            </a:lvl1pPr>
          </a:lstStyle>
          <a:p>
            <a:pPr lvl="0"/>
            <a:endParaRPr lang="fr-FR"/>
          </a:p>
        </p:txBody>
      </p:sp>
      <p:sp>
        <p:nvSpPr>
          <p:cNvPr id="7" name="Espace réservé du numéro de diapositive 6"/>
          <p:cNvSpPr txBox="1">
            <a:spLocks noGrp="1"/>
          </p:cNvSpPr>
          <p:nvPr>
            <p:ph type="sldNum" sz="quarter" idx="8"/>
          </p:nvPr>
        </p:nvSpPr>
        <p:spPr/>
        <p:txBody>
          <a:bodyPr/>
          <a:lstStyle>
            <a:lvl1pPr>
              <a:defRPr/>
            </a:lvl1pPr>
          </a:lstStyle>
          <a:p>
            <a:pPr lvl="0"/>
            <a:fld id="{2B93100E-5843-456F-B0BA-C4982364873E}" type="slidenum">
              <a:rPr/>
              <a:t>‹N°›</a:t>
            </a:fld>
            <a:endParaRPr lang="fr-F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a:lvl1pPr>
          </a:lstStyle>
          <a:p>
            <a:pPr lvl="0"/>
            <a:r>
              <a:rPr lang="fr-FR"/>
              <a:t>Modifiez le style du titre</a:t>
            </a:r>
          </a:p>
        </p:txBody>
      </p:sp>
      <p:sp>
        <p:nvSpPr>
          <p:cNvPr id="3" name="Espace réservé du texte vertical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txBox="1">
            <a:spLocks noGrp="1"/>
          </p:cNvSpPr>
          <p:nvPr>
            <p:ph type="dt" sz="half" idx="7"/>
          </p:nvPr>
        </p:nvSpPr>
        <p:spPr/>
        <p:txBody>
          <a:bodyPr/>
          <a:lstStyle>
            <a:lvl1pPr>
              <a:defRPr/>
            </a:lvl1pPr>
          </a:lstStyle>
          <a:p>
            <a:pPr lvl="0"/>
            <a:fld id="{33460EB2-908A-4F6C-8151-F2F5941926D4}" type="datetime1">
              <a:rPr lang="fr-FR" smtClean="0"/>
              <a:t>11/10/2019</a:t>
            </a:fld>
            <a:endParaRPr lang="fr-FR"/>
          </a:p>
        </p:txBody>
      </p:sp>
      <p:sp>
        <p:nvSpPr>
          <p:cNvPr id="5" name="Espace réservé du pied de page 4"/>
          <p:cNvSpPr txBox="1">
            <a:spLocks noGrp="1"/>
          </p:cNvSpPr>
          <p:nvPr>
            <p:ph type="ftr" sz="quarter" idx="9"/>
          </p:nvPr>
        </p:nvSpPr>
        <p:spPr/>
        <p:txBody>
          <a:bodyPr/>
          <a:lstStyle>
            <a:lvl1pPr>
              <a:defRPr/>
            </a:lvl1pPr>
          </a:lstStyle>
          <a:p>
            <a:pPr lvl="0"/>
            <a:endParaRPr lang="fr-FR"/>
          </a:p>
        </p:txBody>
      </p:sp>
      <p:sp>
        <p:nvSpPr>
          <p:cNvPr id="6" name="Espace réservé du numéro de diapositive 5"/>
          <p:cNvSpPr txBox="1">
            <a:spLocks noGrp="1"/>
          </p:cNvSpPr>
          <p:nvPr>
            <p:ph type="sldNum" sz="quarter" idx="8"/>
          </p:nvPr>
        </p:nvSpPr>
        <p:spPr/>
        <p:txBody>
          <a:bodyPr/>
          <a:lstStyle>
            <a:lvl1pPr>
              <a:defRPr/>
            </a:lvl1pPr>
          </a:lstStyle>
          <a:p>
            <a:pPr lvl="0"/>
            <a:fld id="{FBEC9C21-D0FC-4CA4-B786-060104AD5A9D}" type="slidenum">
              <a:rPr/>
              <a:t>‹N°›</a:t>
            </a:fld>
            <a:endParaRPr lang="fr-F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txBox="1">
            <a:spLocks noGrp="1"/>
          </p:cNvSpPr>
          <p:nvPr>
            <p:ph type="title" orient="vert"/>
          </p:nvPr>
        </p:nvSpPr>
        <p:spPr>
          <a:xfrm>
            <a:off x="8724903" y="365129"/>
            <a:ext cx="2628899" cy="5811834"/>
          </a:xfrm>
        </p:spPr>
        <p:txBody>
          <a:bodyPr vert="eaVert"/>
          <a:lstStyle>
            <a:lvl1pPr>
              <a:defRPr/>
            </a:lvl1pPr>
          </a:lstStyle>
          <a:p>
            <a:pPr lvl="0"/>
            <a:r>
              <a:rPr lang="fr-FR"/>
              <a:t>Modifiez le style du titre</a:t>
            </a:r>
          </a:p>
        </p:txBody>
      </p:sp>
      <p:sp>
        <p:nvSpPr>
          <p:cNvPr id="3" name="Espace réservé du texte vertical 2"/>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txBox="1">
            <a:spLocks noGrp="1"/>
          </p:cNvSpPr>
          <p:nvPr>
            <p:ph type="dt" sz="half" idx="7"/>
          </p:nvPr>
        </p:nvSpPr>
        <p:spPr/>
        <p:txBody>
          <a:bodyPr/>
          <a:lstStyle>
            <a:lvl1pPr>
              <a:defRPr/>
            </a:lvl1pPr>
          </a:lstStyle>
          <a:p>
            <a:pPr lvl="0"/>
            <a:fld id="{D7192076-94E4-4022-B2C6-1F70AC3B4142}" type="datetime1">
              <a:rPr lang="fr-FR" smtClean="0"/>
              <a:t>11/10/2019</a:t>
            </a:fld>
            <a:endParaRPr lang="fr-FR"/>
          </a:p>
        </p:txBody>
      </p:sp>
      <p:sp>
        <p:nvSpPr>
          <p:cNvPr id="5" name="Espace réservé du pied de page 4"/>
          <p:cNvSpPr txBox="1">
            <a:spLocks noGrp="1"/>
          </p:cNvSpPr>
          <p:nvPr>
            <p:ph type="ftr" sz="quarter" idx="9"/>
          </p:nvPr>
        </p:nvSpPr>
        <p:spPr/>
        <p:txBody>
          <a:bodyPr/>
          <a:lstStyle>
            <a:lvl1pPr>
              <a:defRPr/>
            </a:lvl1pPr>
          </a:lstStyle>
          <a:p>
            <a:pPr lvl="0"/>
            <a:endParaRPr lang="fr-FR"/>
          </a:p>
        </p:txBody>
      </p:sp>
      <p:sp>
        <p:nvSpPr>
          <p:cNvPr id="6" name="Espace réservé du numéro de diapositive 5"/>
          <p:cNvSpPr txBox="1">
            <a:spLocks noGrp="1"/>
          </p:cNvSpPr>
          <p:nvPr>
            <p:ph type="sldNum" sz="quarter" idx="8"/>
          </p:nvPr>
        </p:nvSpPr>
        <p:spPr/>
        <p:txBody>
          <a:bodyPr/>
          <a:lstStyle>
            <a:lvl1pPr>
              <a:defRPr/>
            </a:lvl1pPr>
          </a:lstStyle>
          <a:p>
            <a:pPr lvl="0"/>
            <a:fld id="{1380EE6B-0011-40D2-92BA-E9558447B17A}" type="slidenum">
              <a:rPr/>
              <a:t>‹N°›</a:t>
            </a:fld>
            <a:endParaRPr lang="fr-F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u titre 1"/>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lstStyle/>
          <a:p>
            <a:pPr lvl="0"/>
            <a:r>
              <a:rPr lang="fr-FR"/>
              <a:t>Modifiez le style du titre</a:t>
            </a:r>
          </a:p>
        </p:txBody>
      </p:sp>
      <p:sp>
        <p:nvSpPr>
          <p:cNvPr id="3" name="Espace réservé du texte 2"/>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898989"/>
                </a:solidFill>
                <a:uFillTx/>
                <a:latin typeface="Calibri"/>
              </a:defRPr>
            </a:lvl1pPr>
          </a:lstStyle>
          <a:p>
            <a:pPr lvl="0"/>
            <a:fld id="{A22B97A2-2A5D-4CB1-9815-391EAAD2F4B2}" type="datetime1">
              <a:rPr lang="fr-FR" smtClean="0"/>
              <a:t>11/10/2019</a:t>
            </a:fld>
            <a:endParaRPr lang="fr-FR"/>
          </a:p>
        </p:txBody>
      </p:sp>
      <p:sp>
        <p:nvSpPr>
          <p:cNvPr id="5" name="Espace réservé du pied de page 4"/>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fr-FR" sz="1200" b="0" i="0" u="none" strike="noStrike" kern="1200" cap="none" spc="0" baseline="0">
                <a:solidFill>
                  <a:srgbClr val="898989"/>
                </a:solidFill>
                <a:uFillTx/>
                <a:latin typeface="Calibri"/>
              </a:defRPr>
            </a:lvl1pPr>
          </a:lstStyle>
          <a:p>
            <a:pPr lvl="0"/>
            <a:endParaRPr lang="fr-FR"/>
          </a:p>
        </p:txBody>
      </p:sp>
      <p:sp>
        <p:nvSpPr>
          <p:cNvPr id="6" name="Espace réservé du numéro de diapositive 5"/>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fr-FR" sz="1200" b="0" i="0" u="none" strike="noStrike" kern="1200" cap="none" spc="0" baseline="0">
                <a:solidFill>
                  <a:srgbClr val="898989"/>
                </a:solidFill>
                <a:uFillTx/>
                <a:latin typeface="Calibri"/>
              </a:defRPr>
            </a:lvl1pPr>
          </a:lstStyle>
          <a:p>
            <a:pPr lvl="0"/>
            <a:fld id="{16CD1760-F391-45EF-BD85-3FB5BC1C230E}" type="slidenum">
              <a:r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hdr="0" ftr="0" dt="0"/>
  <p:txStyles>
    <p:titleStyle>
      <a:lvl1pPr marL="0" marR="0" lvl="0" indent="0" algn="l" defTabSz="914400" rtl="0" fontAlgn="auto" hangingPunct="1">
        <a:lnSpc>
          <a:spcPct val="90000"/>
        </a:lnSpc>
        <a:spcBef>
          <a:spcPts val="0"/>
        </a:spcBef>
        <a:spcAft>
          <a:spcPts val="0"/>
        </a:spcAft>
        <a:buNone/>
        <a:tabLst/>
        <a:defRPr lang="fr-FR"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fr-FR"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fr-FR"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fr-FR"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fr-FR" sz="1800" b="0" i="0" u="none" strike="noStrike" kern="1200" cap="none" spc="0" baseline="0">
          <a:solidFill>
            <a:srgbClr val="000000"/>
          </a:solidFill>
          <a:uFillTx/>
          <a:latin typeface="Calibri"/>
        </a:defRPr>
      </a:lvl5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re 1"/>
          <p:cNvSpPr txBox="1">
            <a:spLocks noGrp="1"/>
          </p:cNvSpPr>
          <p:nvPr>
            <p:ph type="ctrTitle"/>
          </p:nvPr>
        </p:nvSpPr>
        <p:spPr>
          <a:xfrm>
            <a:off x="1524003" y="2060848"/>
            <a:ext cx="9144000" cy="1017063"/>
          </a:xfrm>
        </p:spPr>
        <p:txBody>
          <a:bodyPr/>
          <a:lstStyle/>
          <a:p>
            <a:pPr lvl="0"/>
            <a:r>
              <a:rPr lang="fr-FR" b="1"/>
              <a:t>Réforme des retraites</a:t>
            </a:r>
          </a:p>
        </p:txBody>
      </p:sp>
      <p:sp>
        <p:nvSpPr>
          <p:cNvPr id="3" name="Sous-titre 2"/>
          <p:cNvSpPr txBox="1">
            <a:spLocks noGrp="1"/>
          </p:cNvSpPr>
          <p:nvPr>
            <p:ph type="subTitle" idx="1"/>
          </p:nvPr>
        </p:nvSpPr>
        <p:spPr/>
        <p:txBody>
          <a:bodyPr/>
          <a:lstStyle/>
          <a:p>
            <a:pPr lvl="0"/>
            <a:r>
              <a:rPr lang="fr-FR" sz="7200" b="1"/>
              <a:t>Construire la Bataille !</a:t>
            </a:r>
          </a:p>
          <a:p>
            <a:pPr lvl="0"/>
            <a:endParaRPr lang="fr-FR"/>
          </a:p>
        </p:txBody>
      </p:sp>
      <p:pic>
        <p:nvPicPr>
          <p:cNvPr id="5" name="Image 4" descr="Femme-S.jpg"/>
          <p:cNvPicPr>
            <a:picLocks noChangeAspect="1"/>
          </p:cNvPicPr>
          <p:nvPr/>
        </p:nvPicPr>
        <p:blipFill>
          <a:blip r:embed="rId2" cstate="print"/>
          <a:stretch>
            <a:fillRect/>
          </a:stretch>
        </p:blipFill>
        <p:spPr>
          <a:xfrm>
            <a:off x="119338" y="5387242"/>
            <a:ext cx="936107" cy="1354125"/>
          </a:xfrm>
          <a:prstGeom prst="rect">
            <a:avLst/>
          </a:prstGeom>
          <a:noFill/>
          <a:ln>
            <a:noFill/>
          </a:ln>
        </p:spPr>
      </p:pic>
      <p:pic>
        <p:nvPicPr>
          <p:cNvPr id="7" name="Image 6"/>
          <p:cNvPicPr/>
          <p:nvPr/>
        </p:nvPicPr>
        <p:blipFill>
          <a:blip r:embed="rId3" cstate="print">
            <a:extLst>
              <a:ext uri="{28A0092B-C50C-407E-A947-70E740481C1C}">
                <a14:useLocalDpi xmlns:a14="http://schemas.microsoft.com/office/drawing/2010/main" val="0"/>
              </a:ext>
            </a:extLst>
          </a:blip>
          <a:stretch>
            <a:fillRect/>
          </a:stretch>
        </p:blipFill>
        <p:spPr>
          <a:xfrm>
            <a:off x="11064552" y="5387242"/>
            <a:ext cx="989836" cy="1210110"/>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name="Slide2">
    <p:bg>
      <p:bgPr>
        <a:solidFill>
          <a:srgbClr val="FFFFFF"/>
        </a:solidFill>
        <a:effectLst/>
      </p:bgPr>
    </p:bg>
    <p:spTree>
      <p:nvGrpSpPr>
        <p:cNvPr id="1" name=""/>
        <p:cNvGrpSpPr/>
        <p:nvPr/>
      </p:nvGrpSpPr>
      <p:grpSpPr>
        <a:xfrm>
          <a:off x="0" y="0"/>
          <a:ext cx="0" cy="0"/>
          <a:chOff x="0" y="0"/>
          <a:chExt cx="0" cy="0"/>
        </a:xfrm>
      </p:grpSpPr>
      <p:sp>
        <p:nvSpPr>
          <p:cNvPr id="2" name="Titre 1"/>
          <p:cNvSpPr txBox="1">
            <a:spLocks noGrp="1"/>
          </p:cNvSpPr>
          <p:nvPr>
            <p:ph type="title"/>
          </p:nvPr>
        </p:nvSpPr>
        <p:spPr>
          <a:xfrm>
            <a:off x="648931" y="629262"/>
            <a:ext cx="3651464" cy="1676607"/>
          </a:xfrm>
        </p:spPr>
        <p:txBody>
          <a:bodyPr/>
          <a:lstStyle/>
          <a:p>
            <a:pPr lvl="0"/>
            <a:r>
              <a:rPr lang="fr-FR" sz="4100" b="1"/>
              <a:t>La retraite – Un choix de société</a:t>
            </a:r>
          </a:p>
        </p:txBody>
      </p:sp>
      <p:pic>
        <p:nvPicPr>
          <p:cNvPr id="5" name="Image 4" descr="Une image contenant texte, journal&#10;&#10;Description générée automatiquement">
            <a:extLst>
              <a:ext uri="{FF2B5EF4-FFF2-40B4-BE49-F238E27FC236}">
                <a16:creationId xmlns:a16="http://schemas.microsoft.com/office/drawing/2014/main" xmlns="" id="{5C9ACF4C-5216-45E5-B59C-38F992B40967}"/>
              </a:ext>
            </a:extLst>
          </p:cNvPr>
          <p:cNvPicPr>
            <a:picLocks noChangeAspect="1"/>
          </p:cNvPicPr>
          <p:nvPr/>
        </p:nvPicPr>
        <p:blipFill>
          <a:blip r:embed="rId2"/>
          <a:stretch>
            <a:fillRect/>
          </a:stretch>
        </p:blipFill>
        <p:spPr>
          <a:xfrm>
            <a:off x="4494761" y="836712"/>
            <a:ext cx="7654397" cy="4968552"/>
          </a:xfrm>
          <a:prstGeom prst="rect">
            <a:avLst/>
          </a:prstGeom>
          <a:noFill/>
          <a:ln cap="flat">
            <a:noFill/>
          </a:ln>
        </p:spPr>
      </p:pic>
      <p:sp>
        <p:nvSpPr>
          <p:cNvPr id="4" name="Espace réservé du numéro de diapositive 3">
            <a:extLst>
              <a:ext uri="{FF2B5EF4-FFF2-40B4-BE49-F238E27FC236}">
                <a16:creationId xmlns:a16="http://schemas.microsoft.com/office/drawing/2014/main" xmlns="" id="{E29F7C72-87F5-417E-BD88-9848370D6036}"/>
              </a:ext>
            </a:extLst>
          </p:cNvPr>
          <p:cNvSpPr>
            <a:spLocks noGrp="1"/>
          </p:cNvSpPr>
          <p:nvPr>
            <p:ph type="sldNum" sz="quarter" idx="8"/>
          </p:nvPr>
        </p:nvSpPr>
        <p:spPr>
          <a:xfrm>
            <a:off x="9336360" y="6381328"/>
            <a:ext cx="2743200" cy="365129"/>
          </a:xfrm>
        </p:spPr>
        <p:txBody>
          <a:bodyPr/>
          <a:lstStyle/>
          <a:p>
            <a:pPr lvl="0"/>
            <a:fld id="{FAA297C8-9204-4E18-B571-55229728029D}" type="slidenum">
              <a:rPr lang="fr-FR" sz="1000" smtClean="0">
                <a:latin typeface="Bahnschrift" panose="020B0502040204020203" pitchFamily="34" charset="0"/>
              </a:rPr>
              <a:t>2</a:t>
            </a:fld>
            <a:endParaRPr lang="fr-FR" sz="1000" dirty="0">
              <a:latin typeface="Bahnschrift" panose="020B0502040204020203" pitchFamily="34"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name="Slide55">
    <p:spTree>
      <p:nvGrpSpPr>
        <p:cNvPr id="1" name=""/>
        <p:cNvGrpSpPr/>
        <p:nvPr/>
      </p:nvGrpSpPr>
      <p:grpSpPr>
        <a:xfrm>
          <a:off x="0" y="0"/>
          <a:ext cx="0" cy="0"/>
          <a:chOff x="0" y="0"/>
          <a:chExt cx="0" cy="0"/>
        </a:xfrm>
      </p:grpSpPr>
      <p:sp>
        <p:nvSpPr>
          <p:cNvPr id="2" name="Titre 1"/>
          <p:cNvSpPr txBox="1">
            <a:spLocks noGrp="1"/>
          </p:cNvSpPr>
          <p:nvPr>
            <p:ph type="ctrTitle"/>
          </p:nvPr>
        </p:nvSpPr>
        <p:spPr>
          <a:xfrm>
            <a:off x="4380588" y="692696"/>
            <a:ext cx="6766075" cy="4927601"/>
          </a:xfrm>
          <a:solidFill>
            <a:srgbClr val="FFCCCC"/>
          </a:solidFill>
        </p:spPr>
        <p:txBody>
          <a:bodyPr anchor="ctr"/>
          <a:lstStyle/>
          <a:p>
            <a:pPr lvl="0" algn="l" defTabSz="711202">
              <a:spcAft>
                <a:spcPts val="700"/>
              </a:spcAft>
            </a:pPr>
            <a:r>
              <a:rPr lang="fr-FR" sz="1800" b="1" i="1" kern="0">
                <a:solidFill>
                  <a:srgbClr val="262626"/>
                </a:solidFill>
                <a:latin typeface="Calibri"/>
              </a:rPr>
              <a:t>L’article 63</a:t>
            </a:r>
            <a:r>
              <a:rPr lang="fr-FR" sz="1800" i="1" kern="0">
                <a:solidFill>
                  <a:srgbClr val="262626"/>
                </a:solidFill>
                <a:latin typeface="Calibri"/>
              </a:rPr>
              <a:t>,de </a:t>
            </a:r>
            <a:r>
              <a:rPr lang="fr-FR" sz="1800" b="1" i="1" kern="0">
                <a:solidFill>
                  <a:srgbClr val="262626"/>
                </a:solidFill>
                <a:latin typeface="Calibri"/>
              </a:rPr>
              <a:t>l’ordonnance du 19 octobre 1945 </a:t>
            </a:r>
            <a:r>
              <a:rPr lang="fr-FR" sz="1800" i="1" kern="0">
                <a:solidFill>
                  <a:srgbClr val="262626"/>
                </a:solidFill>
                <a:latin typeface="Calibri"/>
              </a:rPr>
              <a:t>instaure le régime général de retraites fondé sur la répartition. </a:t>
            </a:r>
            <a:br>
              <a:rPr lang="fr-FR" sz="1800" i="1" kern="0">
                <a:solidFill>
                  <a:srgbClr val="262626"/>
                </a:solidFill>
                <a:latin typeface="Calibri"/>
              </a:rPr>
            </a:br>
            <a:r>
              <a:rPr lang="en-US" sz="1800" kern="0">
                <a:solidFill>
                  <a:srgbClr val="262626"/>
                </a:solidFill>
                <a:latin typeface="Calibri"/>
              </a:rPr>
              <a:t/>
            </a:r>
            <a:br>
              <a:rPr lang="en-US" sz="1800" kern="0">
                <a:solidFill>
                  <a:srgbClr val="262626"/>
                </a:solidFill>
                <a:latin typeface="Calibri"/>
              </a:rPr>
            </a:br>
            <a:r>
              <a:rPr lang="fr-FR" sz="1800" kern="0">
                <a:solidFill>
                  <a:srgbClr val="262626"/>
                </a:solidFill>
                <a:latin typeface="Calibri"/>
              </a:rPr>
              <a:t>Pour </a:t>
            </a:r>
            <a:r>
              <a:rPr lang="fr-FR" sz="1800" b="1" kern="0">
                <a:solidFill>
                  <a:srgbClr val="262626"/>
                </a:solidFill>
                <a:latin typeface="Calibri"/>
              </a:rPr>
              <a:t>Ambroise Croizat</a:t>
            </a:r>
            <a:r>
              <a:rPr lang="fr-FR" sz="1800" kern="0">
                <a:solidFill>
                  <a:srgbClr val="262626"/>
                </a:solidFill>
                <a:latin typeface="Calibri"/>
              </a:rPr>
              <a:t>, ministre communiste du travail qui a créé la sécurité social le système de retraite devait permettre</a:t>
            </a:r>
            <a:r>
              <a:rPr lang="fr-FR" sz="1800" i="1" kern="0">
                <a:solidFill>
                  <a:srgbClr val="262626"/>
                </a:solidFill>
                <a:latin typeface="Calibri"/>
              </a:rPr>
              <a:t> que </a:t>
            </a:r>
            <a:r>
              <a:rPr lang="fr-FR" sz="1800" kern="0">
                <a:solidFill>
                  <a:srgbClr val="262626"/>
                </a:solidFill>
                <a:latin typeface="Calibri"/>
              </a:rPr>
              <a:t> « </a:t>
            </a:r>
            <a:r>
              <a:rPr lang="fr-FR" sz="1800" b="1" kern="0">
                <a:solidFill>
                  <a:srgbClr val="262626"/>
                </a:solidFill>
                <a:latin typeface="Calibri"/>
              </a:rPr>
              <a:t>la retraite ne soit plus l’antichambre de la mort, mais une nouvelle étape de la vie</a:t>
            </a:r>
            <a:r>
              <a:rPr lang="fr-FR" sz="1800" kern="0">
                <a:solidFill>
                  <a:srgbClr val="262626"/>
                </a:solidFill>
                <a:latin typeface="Calibri"/>
              </a:rPr>
              <a:t> ».</a:t>
            </a:r>
            <a:br>
              <a:rPr lang="fr-FR" sz="1800" kern="0">
                <a:solidFill>
                  <a:srgbClr val="262626"/>
                </a:solidFill>
                <a:latin typeface="Calibri"/>
              </a:rPr>
            </a:br>
            <a:r>
              <a:rPr lang="en-US" sz="1800" kern="0">
                <a:solidFill>
                  <a:srgbClr val="262626"/>
                </a:solidFill>
                <a:latin typeface="Calibri"/>
              </a:rPr>
              <a:t/>
            </a:r>
            <a:br>
              <a:rPr lang="en-US" sz="1800" kern="0">
                <a:solidFill>
                  <a:srgbClr val="262626"/>
                </a:solidFill>
                <a:latin typeface="Calibri"/>
              </a:rPr>
            </a:br>
            <a:r>
              <a:rPr lang="fr-FR" sz="1800" kern="0">
                <a:solidFill>
                  <a:srgbClr val="262626"/>
                </a:solidFill>
                <a:latin typeface="Calibri"/>
              </a:rPr>
              <a:t>Au moment où est promulguée l’ordonnance du 19 octobre </a:t>
            </a:r>
            <a:r>
              <a:rPr lang="fr-FR" sz="1800" b="1" kern="0">
                <a:solidFill>
                  <a:srgbClr val="262626"/>
                </a:solidFill>
                <a:latin typeface="Calibri"/>
              </a:rPr>
              <a:t>1945 il existait déjà des régimes de retraite</a:t>
            </a:r>
            <a:r>
              <a:rPr lang="fr-FR" sz="1800" kern="0">
                <a:solidFill>
                  <a:srgbClr val="262626"/>
                </a:solidFill>
                <a:latin typeface="Calibri"/>
              </a:rPr>
              <a:t> obtenus par la mobilisation des salariés garantissant des droits.</a:t>
            </a:r>
            <a:br>
              <a:rPr lang="fr-FR" sz="1800" kern="0">
                <a:solidFill>
                  <a:srgbClr val="262626"/>
                </a:solidFill>
                <a:latin typeface="Calibri"/>
              </a:rPr>
            </a:br>
            <a:r>
              <a:rPr lang="en-US" sz="1800" kern="0">
                <a:solidFill>
                  <a:srgbClr val="262626"/>
                </a:solidFill>
                <a:latin typeface="Calibri"/>
              </a:rPr>
              <a:t/>
            </a:r>
            <a:br>
              <a:rPr lang="en-US" sz="1800" kern="0">
                <a:solidFill>
                  <a:srgbClr val="262626"/>
                </a:solidFill>
                <a:latin typeface="Calibri"/>
              </a:rPr>
            </a:br>
            <a:r>
              <a:rPr lang="fr-FR" sz="1800" i="1" kern="0">
                <a:solidFill>
                  <a:srgbClr val="262626"/>
                </a:solidFill>
                <a:latin typeface="Calibri"/>
              </a:rPr>
              <a:t>« Le problème de la rentrée des fonctionnaires dans la sécurité sociale se pose très simplement. Il s’agit d’accorder aux fonctionnaires les avantages de la sécurité sociale dont ils étaient privés sans leur retirer aucun des avantages de leur statut. C’est net et sans bavure. Aucun des avantages acquis n’est ni ne peut être menacé. »</a:t>
            </a:r>
            <a:r>
              <a:rPr lang="fr-FR" sz="1800" kern="0">
                <a:solidFill>
                  <a:srgbClr val="262626"/>
                </a:solidFill>
                <a:latin typeface="Calibri"/>
              </a:rPr>
              <a:t> </a:t>
            </a:r>
            <a:r>
              <a:rPr lang="fr-FR" sz="1800" b="1" kern="0">
                <a:solidFill>
                  <a:srgbClr val="262626"/>
                </a:solidFill>
                <a:latin typeface="Calibri"/>
              </a:rPr>
              <a:t>Henri Raynaud </a:t>
            </a:r>
            <a:r>
              <a:rPr lang="fr-FR" sz="1800" kern="0">
                <a:solidFill>
                  <a:srgbClr val="262626"/>
                </a:solidFill>
                <a:latin typeface="Calibri"/>
              </a:rPr>
              <a:t> CCN de Janvier 1947.</a:t>
            </a:r>
            <a:r>
              <a:rPr lang="en-US" sz="1800" kern="0">
                <a:solidFill>
                  <a:srgbClr val="262626"/>
                </a:solidFill>
                <a:latin typeface="Calibri"/>
              </a:rPr>
              <a:t/>
            </a:r>
            <a:br>
              <a:rPr lang="en-US" sz="1800" kern="0">
                <a:solidFill>
                  <a:srgbClr val="262626"/>
                </a:solidFill>
                <a:latin typeface="Calibri"/>
              </a:rPr>
            </a:br>
            <a:endParaRPr lang="fr-FR" sz="1800" kern="0">
              <a:solidFill>
                <a:srgbClr val="262626"/>
              </a:solidFill>
            </a:endParaRPr>
          </a:p>
        </p:txBody>
      </p:sp>
      <p:sp>
        <p:nvSpPr>
          <p:cNvPr id="3" name="Sous-titre 2"/>
          <p:cNvSpPr txBox="1">
            <a:spLocks noGrp="1"/>
          </p:cNvSpPr>
          <p:nvPr>
            <p:ph type="subTitle" idx="1"/>
          </p:nvPr>
        </p:nvSpPr>
        <p:spPr>
          <a:xfrm>
            <a:off x="1023258" y="965194"/>
            <a:ext cx="2840493" cy="4927601"/>
          </a:xfrm>
        </p:spPr>
        <p:txBody>
          <a:bodyPr anchor="ctr"/>
          <a:lstStyle/>
          <a:p>
            <a:pPr lvl="0" algn="r"/>
            <a:r>
              <a:rPr lang="fr-FR" sz="3200" b="1">
                <a:solidFill>
                  <a:srgbClr val="FF0000"/>
                </a:solidFill>
                <a:latin typeface="Calibri Light" pitchFamily="34" charset="0"/>
                <a:cs typeface="Calibri Light" pitchFamily="34" charset="0"/>
              </a:rPr>
              <a:t>Le système actuel </a:t>
            </a:r>
          </a:p>
          <a:p>
            <a:pPr lvl="0" algn="r"/>
            <a:endParaRPr lang="fr-FR" sz="3600" b="1">
              <a:solidFill>
                <a:srgbClr val="FF0000"/>
              </a:solidFill>
              <a:latin typeface="Calibri Light" pitchFamily="34" charset="0"/>
              <a:cs typeface="Calibri Light" pitchFamily="34" charset="0"/>
            </a:endParaRPr>
          </a:p>
          <a:p>
            <a:pPr lvl="0" algn="r"/>
            <a:r>
              <a:rPr lang="fr-FR" sz="3600" b="1">
                <a:solidFill>
                  <a:srgbClr val="FF0000"/>
                </a:solidFill>
                <a:latin typeface="Calibri Light" pitchFamily="34" charset="0"/>
                <a:cs typeface="Calibri Light" pitchFamily="34" charset="0"/>
              </a:rPr>
              <a:t> </a:t>
            </a:r>
            <a:r>
              <a:rPr lang="fr-FR" sz="3200" b="1">
                <a:solidFill>
                  <a:srgbClr val="FF0000"/>
                </a:solidFill>
                <a:latin typeface="Calibri Light" pitchFamily="34" charset="0"/>
                <a:cs typeface="Calibri Light" pitchFamily="34" charset="0"/>
              </a:rPr>
              <a:t>Sa genèse</a:t>
            </a:r>
          </a:p>
          <a:p>
            <a:pPr lvl="0" algn="r"/>
            <a:r>
              <a:rPr lang="fr-FR" sz="3600" b="1">
                <a:solidFill>
                  <a:srgbClr val="FF0000"/>
                </a:solidFill>
                <a:latin typeface="Calibri Light" pitchFamily="34" charset="0"/>
                <a:cs typeface="Calibri Light" pitchFamily="34" charset="0"/>
              </a:rPr>
              <a:t/>
            </a:r>
            <a:br>
              <a:rPr lang="fr-FR" sz="3600" b="1">
                <a:solidFill>
                  <a:srgbClr val="FF0000"/>
                </a:solidFill>
                <a:latin typeface="Calibri Light" pitchFamily="34" charset="0"/>
                <a:cs typeface="Calibri Light" pitchFamily="34" charset="0"/>
              </a:rPr>
            </a:br>
            <a:r>
              <a:rPr lang="fr-FR" sz="3200" b="1">
                <a:solidFill>
                  <a:srgbClr val="FF0000"/>
                </a:solidFill>
                <a:latin typeface="Calibri Light" pitchFamily="34" charset="0"/>
                <a:cs typeface="Calibri Light" pitchFamily="34" charset="0"/>
              </a:rPr>
              <a:t>L’ Ordonnance du 19 octobre 1945</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name="Slide4">
    <p:bg>
      <p:bgPr>
        <a:solidFill>
          <a:srgbClr val="FFFFFF"/>
        </a:solidFill>
        <a:effectLst/>
      </p:bgPr>
    </p:bg>
    <p:spTree>
      <p:nvGrpSpPr>
        <p:cNvPr id="1" name=""/>
        <p:cNvGrpSpPr/>
        <p:nvPr/>
      </p:nvGrpSpPr>
      <p:grpSpPr>
        <a:xfrm>
          <a:off x="0" y="0"/>
          <a:ext cx="0" cy="0"/>
          <a:chOff x="0" y="0"/>
          <a:chExt cx="0" cy="0"/>
        </a:xfrm>
      </p:grpSpPr>
      <p:sp>
        <p:nvSpPr>
          <p:cNvPr id="2" name="Titre 1"/>
          <p:cNvSpPr txBox="1">
            <a:spLocks noGrp="1"/>
          </p:cNvSpPr>
          <p:nvPr>
            <p:ph type="title"/>
          </p:nvPr>
        </p:nvSpPr>
        <p:spPr>
          <a:xfrm>
            <a:off x="838203" y="963878"/>
            <a:ext cx="3494361" cy="4930243"/>
          </a:xfrm>
        </p:spPr>
        <p:txBody>
          <a:bodyPr anchorCtr="1"/>
          <a:lstStyle/>
          <a:p>
            <a:pPr lvl="0" algn="r"/>
            <a:r>
              <a:rPr lang="fr-FR" sz="4000" b="1">
                <a:solidFill>
                  <a:srgbClr val="FF0000"/>
                </a:solidFill>
              </a:rPr>
              <a:t>Les réformes paramétriques</a:t>
            </a:r>
          </a:p>
        </p:txBody>
      </p:sp>
      <p:sp>
        <p:nvSpPr>
          <p:cNvPr id="3" name="Espace réservé du contenu 2"/>
          <p:cNvSpPr txBox="1">
            <a:spLocks noGrp="1"/>
          </p:cNvSpPr>
          <p:nvPr>
            <p:ph idx="1"/>
          </p:nvPr>
        </p:nvSpPr>
        <p:spPr>
          <a:xfrm>
            <a:off x="4976027" y="963878"/>
            <a:ext cx="6377766" cy="4930243"/>
          </a:xfrm>
          <a:solidFill>
            <a:srgbClr val="FFCCCC"/>
          </a:solidFill>
        </p:spPr>
        <p:txBody>
          <a:bodyPr anchor="ctr"/>
          <a:lstStyle/>
          <a:p>
            <a:pPr marL="0" lvl="0" indent="0">
              <a:lnSpc>
                <a:spcPct val="70000"/>
              </a:lnSpc>
              <a:buNone/>
            </a:pPr>
            <a:r>
              <a:rPr lang="fr-FR" b="1"/>
              <a:t>Depuis plus de 30 ans, les attaques contre les retraites n’ont pas arrêté</a:t>
            </a:r>
            <a:r>
              <a:rPr lang="fr-FR"/>
              <a:t> :</a:t>
            </a:r>
          </a:p>
          <a:p>
            <a:pPr marL="0" lvl="0" indent="0">
              <a:lnSpc>
                <a:spcPct val="70000"/>
              </a:lnSpc>
              <a:buNone/>
            </a:pPr>
            <a:endParaRPr lang="fr-FR" sz="1600"/>
          </a:p>
          <a:p>
            <a:pPr lvl="1">
              <a:lnSpc>
                <a:spcPct val="70000"/>
              </a:lnSpc>
            </a:pPr>
            <a:r>
              <a:rPr lang="fr-FR" sz="1600"/>
              <a:t> </a:t>
            </a:r>
            <a:r>
              <a:rPr lang="fr-FR" sz="1600" b="1"/>
              <a:t>1987 </a:t>
            </a:r>
            <a:r>
              <a:rPr lang="fr-FR" sz="1600"/>
              <a:t>: </a:t>
            </a:r>
            <a:r>
              <a:rPr lang="fr-FR" sz="1600" b="1"/>
              <a:t>Loi Seguin</a:t>
            </a:r>
            <a:r>
              <a:rPr lang="fr-FR" sz="1600"/>
              <a:t>. impose que les pensions de retraites soient revalorisées sur l’inflation et non plus sur l’évolution du salaire moyen.</a:t>
            </a:r>
          </a:p>
          <a:p>
            <a:pPr lvl="1">
              <a:lnSpc>
                <a:spcPct val="70000"/>
              </a:lnSpc>
            </a:pPr>
            <a:endParaRPr lang="fr-FR" sz="1600"/>
          </a:p>
          <a:p>
            <a:pPr lvl="1">
              <a:lnSpc>
                <a:spcPct val="70000"/>
              </a:lnSpc>
            </a:pPr>
            <a:r>
              <a:rPr lang="fr-FR" sz="1600" b="1"/>
              <a:t>1993 </a:t>
            </a:r>
            <a:r>
              <a:rPr lang="fr-FR" sz="1600"/>
              <a:t>: </a:t>
            </a:r>
            <a:r>
              <a:rPr lang="fr-FR" sz="1600" b="1"/>
              <a:t>Réforme Balladur</a:t>
            </a:r>
            <a:r>
              <a:rPr lang="fr-FR" sz="1600"/>
              <a:t>, passage de 37,5 ans  à 40 ans  de durée d’assurance pour les salariés du privé, passage des 10 aux 25 meilleures années pour le calcul de la pension.</a:t>
            </a:r>
          </a:p>
          <a:p>
            <a:pPr lvl="1">
              <a:lnSpc>
                <a:spcPct val="70000"/>
              </a:lnSpc>
            </a:pPr>
            <a:endParaRPr lang="fr-FR" sz="1600"/>
          </a:p>
          <a:p>
            <a:pPr lvl="1">
              <a:lnSpc>
                <a:spcPct val="70000"/>
              </a:lnSpc>
            </a:pPr>
            <a:r>
              <a:rPr lang="fr-FR" sz="1600"/>
              <a:t> </a:t>
            </a:r>
            <a:r>
              <a:rPr lang="fr-FR" sz="1600" b="1"/>
              <a:t>1995 </a:t>
            </a:r>
            <a:r>
              <a:rPr lang="fr-FR" sz="1600"/>
              <a:t>: </a:t>
            </a:r>
            <a:r>
              <a:rPr lang="fr-FR" sz="1600" b="1"/>
              <a:t>Réforme Juppé</a:t>
            </a:r>
            <a:r>
              <a:rPr lang="fr-FR" sz="1600"/>
              <a:t>, retrait du projet de « régime universel ». Les régimes spéciaux  gardent leurs particularités grâce aux mobilisations.</a:t>
            </a:r>
          </a:p>
          <a:p>
            <a:pPr lvl="1">
              <a:lnSpc>
                <a:spcPct val="70000"/>
              </a:lnSpc>
            </a:pPr>
            <a:endParaRPr lang="fr-FR" sz="1600"/>
          </a:p>
          <a:p>
            <a:pPr lvl="1">
              <a:lnSpc>
                <a:spcPct val="70000"/>
              </a:lnSpc>
            </a:pPr>
            <a:r>
              <a:rPr lang="fr-FR" sz="1600" b="1"/>
              <a:t>2003 : Réforme Fillon </a:t>
            </a:r>
            <a:r>
              <a:rPr lang="fr-FR" sz="1600"/>
              <a:t>: allongement progressif de la durée de cotisation jusqu’à 41,5 ans. Application de la décote et des règes du régime général au régime de la fonction publique</a:t>
            </a:r>
          </a:p>
          <a:p>
            <a:pPr lvl="1">
              <a:lnSpc>
                <a:spcPct val="70000"/>
              </a:lnSpc>
            </a:pPr>
            <a:endParaRPr lang="fr-FR" sz="1600"/>
          </a:p>
          <a:p>
            <a:pPr lvl="1">
              <a:lnSpc>
                <a:spcPct val="70000"/>
              </a:lnSpc>
            </a:pPr>
            <a:r>
              <a:rPr lang="fr-FR" sz="1600" b="1"/>
              <a:t>2010</a:t>
            </a:r>
            <a:r>
              <a:rPr lang="fr-FR" sz="1600"/>
              <a:t> : </a:t>
            </a:r>
            <a:r>
              <a:rPr lang="fr-FR" sz="1600" b="1"/>
              <a:t>Réforme Woerth </a:t>
            </a:r>
            <a:r>
              <a:rPr lang="fr-FR" sz="1600"/>
              <a:t>: repousse l’âge légal de départ à la retraite de 60 ans à 62 ans, voire 67 ans pour ceux n’ayant pas atteint les 41,5 annuités</a:t>
            </a:r>
          </a:p>
          <a:p>
            <a:pPr lvl="1">
              <a:lnSpc>
                <a:spcPct val="70000"/>
              </a:lnSpc>
            </a:pPr>
            <a:endParaRPr lang="fr-FR" sz="1600"/>
          </a:p>
          <a:p>
            <a:pPr lvl="1">
              <a:lnSpc>
                <a:spcPct val="70000"/>
              </a:lnSpc>
            </a:pPr>
            <a:r>
              <a:rPr lang="fr-FR" sz="1600" b="1"/>
              <a:t>2013 </a:t>
            </a:r>
            <a:r>
              <a:rPr lang="fr-FR" sz="1600"/>
              <a:t>: </a:t>
            </a:r>
            <a:r>
              <a:rPr lang="fr-FR" sz="1600" b="1"/>
              <a:t>Réforme Hollande </a:t>
            </a:r>
            <a:r>
              <a:rPr lang="fr-FR" sz="1600"/>
              <a:t>: augmentation de la durée d’assurance jusqu’à 43 ans pour la génération de 1973.</a:t>
            </a:r>
          </a:p>
          <a:p>
            <a:pPr marL="457200" lvl="1" indent="0">
              <a:lnSpc>
                <a:spcPct val="70000"/>
              </a:lnSpc>
              <a:buNone/>
            </a:pPr>
            <a:endParaRPr lang="fr-FR" sz="1600"/>
          </a:p>
          <a:p>
            <a:pPr marL="457200" lvl="1" indent="0">
              <a:lnSpc>
                <a:spcPct val="70000"/>
              </a:lnSpc>
              <a:buNone/>
            </a:pPr>
            <a:endParaRPr lang="fr-FR" sz="1600" b="1"/>
          </a:p>
          <a:p>
            <a:pPr marL="0" lvl="0" indent="0">
              <a:lnSpc>
                <a:spcPct val="70000"/>
              </a:lnSpc>
              <a:buNone/>
            </a:pPr>
            <a:endParaRPr lang="fr-FR" sz="1400"/>
          </a:p>
        </p:txBody>
      </p:sp>
      <p:cxnSp>
        <p:nvCxnSpPr>
          <p:cNvPr id="4" name="Straight Connector 9"/>
          <p:cNvCxnSpPr>
            <a:cxnSpLocks noMove="1" noResize="1"/>
          </p:cNvCxnSpPr>
          <p:nvPr/>
        </p:nvCxnSpPr>
        <p:spPr>
          <a:xfrm>
            <a:off x="4654296" y="2057400"/>
            <a:ext cx="0" cy="2743200"/>
          </a:xfrm>
          <a:prstGeom prst="straightConnector1">
            <a:avLst/>
          </a:prstGeom>
          <a:noFill/>
          <a:ln w="19046">
            <a:solidFill>
              <a:srgbClr val="262626"/>
            </a:solidFill>
            <a:prstDash val="solid"/>
            <a:miter/>
          </a:ln>
        </p:spPr>
      </p:cxnSp>
      <p:sp>
        <p:nvSpPr>
          <p:cNvPr id="6" name="Espace réservé du numéro de diapositive 5">
            <a:extLst>
              <a:ext uri="{FF2B5EF4-FFF2-40B4-BE49-F238E27FC236}">
                <a16:creationId xmlns:a16="http://schemas.microsoft.com/office/drawing/2014/main" xmlns="" id="{BAD19717-969B-4C20-8408-55373B84C902}"/>
              </a:ext>
            </a:extLst>
          </p:cNvPr>
          <p:cNvSpPr>
            <a:spLocks noGrp="1"/>
          </p:cNvSpPr>
          <p:nvPr>
            <p:ph type="sldNum" sz="quarter" idx="8"/>
          </p:nvPr>
        </p:nvSpPr>
        <p:spPr/>
        <p:txBody>
          <a:bodyPr/>
          <a:lstStyle/>
          <a:p>
            <a:pPr lvl="0"/>
            <a:fld id="{FAA297C8-9204-4E18-B571-55229728029D}" type="slidenum">
              <a:rPr lang="fr-FR" smtClean="0"/>
              <a:t>4</a:t>
            </a:fld>
            <a:endParaRPr lang="fr-FR"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name="Slide6">
    <p:bg>
      <p:bgPr>
        <a:solidFill>
          <a:srgbClr val="FFFFFF"/>
        </a:solidFill>
        <a:effectLst/>
      </p:bgPr>
    </p:bg>
    <p:spTree>
      <p:nvGrpSpPr>
        <p:cNvPr id="1" name=""/>
        <p:cNvGrpSpPr/>
        <p:nvPr/>
      </p:nvGrpSpPr>
      <p:grpSpPr>
        <a:xfrm>
          <a:off x="0" y="0"/>
          <a:ext cx="0" cy="0"/>
          <a:chOff x="0" y="0"/>
          <a:chExt cx="0" cy="0"/>
        </a:xfrm>
      </p:grpSpPr>
      <p:sp>
        <p:nvSpPr>
          <p:cNvPr id="2" name="Down Arrow 7"/>
          <p:cNvSpPr>
            <a:spLocks noMove="1" noResize="1"/>
          </p:cNvSpPr>
          <p:nvPr/>
        </p:nvSpPr>
        <p:spPr>
          <a:xfrm rot="16200004">
            <a:off x="5662829" y="-3745094"/>
            <a:ext cx="1354976" cy="10750171"/>
          </a:xfrm>
          <a:custGeom>
            <a:avLst>
              <a:gd name="f0" fmla="val 20985"/>
              <a:gd name="f1" fmla="val 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 f8 0 f7"/>
              <a:gd name="f15" fmla="pin 0 f1 10800"/>
              <a:gd name="f16" fmla="pin 0 f0 21600"/>
              <a:gd name="f17" fmla="*/ f10 f2 1"/>
              <a:gd name="f18" fmla="*/ f11 f2 1"/>
              <a:gd name="f19" fmla="val f15"/>
              <a:gd name="f20" fmla="val f16"/>
              <a:gd name="f21" fmla="*/ f14 1 21600"/>
              <a:gd name="f22" fmla="*/ f15 f12 1"/>
              <a:gd name="f23" fmla="*/ f16 f13 1"/>
              <a:gd name="f24" fmla="*/ f17 1 f4"/>
              <a:gd name="f25" fmla="*/ f18 1 f4"/>
              <a:gd name="f26" fmla="+- 21600 0 f19"/>
              <a:gd name="f27" fmla="+- 21600 0 f20"/>
              <a:gd name="f28" fmla="*/ 0 f21 1"/>
              <a:gd name="f29" fmla="*/ 21600 f21 1"/>
              <a:gd name="f30" fmla="*/ f19 f12 1"/>
              <a:gd name="f31" fmla="*/ f20 f13 1"/>
              <a:gd name="f32" fmla="+- f24 0 f3"/>
              <a:gd name="f33" fmla="+- f25 0 f3"/>
              <a:gd name="f34" fmla="*/ f27 f19 1"/>
              <a:gd name="f35" fmla="*/ f28 1 f21"/>
              <a:gd name="f36" fmla="*/ f29 1 f21"/>
              <a:gd name="f37" fmla="*/ f26 f12 1"/>
              <a:gd name="f38" fmla="*/ f34 1 10800"/>
              <a:gd name="f39" fmla="*/ f35 f13 1"/>
              <a:gd name="f40" fmla="*/ f35 f12 1"/>
              <a:gd name="f41" fmla="*/ f36 f12 1"/>
              <a:gd name="f42" fmla="+- f20 f38 0"/>
              <a:gd name="f43" fmla="*/ f42 f13 1"/>
            </a:gdLst>
            <a:ahLst>
              <a:ahXY gdRefX="f1" minX="f7" maxX="f9" gdRefY="f0" minY="f7" maxY="f8">
                <a:pos x="f22" y="f23"/>
              </a:ahXY>
            </a:ahLst>
            <a:cxnLst>
              <a:cxn ang="3cd4">
                <a:pos x="hc" y="t"/>
              </a:cxn>
              <a:cxn ang="0">
                <a:pos x="r" y="vc"/>
              </a:cxn>
              <a:cxn ang="cd4">
                <a:pos x="hc" y="b"/>
              </a:cxn>
              <a:cxn ang="cd2">
                <a:pos x="l" y="vc"/>
              </a:cxn>
              <a:cxn ang="f32">
                <a:pos x="f40" y="f31"/>
              </a:cxn>
              <a:cxn ang="f33">
                <a:pos x="f41" y="f31"/>
              </a:cxn>
            </a:cxnLst>
            <a:rect l="f30" t="f39" r="f37" b="f43"/>
            <a:pathLst>
              <a:path w="21600" h="21600">
                <a:moveTo>
                  <a:pt x="f19" y="f7"/>
                </a:moveTo>
                <a:lnTo>
                  <a:pt x="f19" y="f20"/>
                </a:lnTo>
                <a:lnTo>
                  <a:pt x="f7" y="f20"/>
                </a:lnTo>
                <a:lnTo>
                  <a:pt x="f9" y="f8"/>
                </a:lnTo>
                <a:lnTo>
                  <a:pt x="f8" y="f20"/>
                </a:lnTo>
                <a:lnTo>
                  <a:pt x="f26" y="f20"/>
                </a:lnTo>
                <a:lnTo>
                  <a:pt x="f26" y="f7"/>
                </a:lnTo>
                <a:close/>
              </a:path>
            </a:pathLst>
          </a:custGeom>
          <a:solidFill>
            <a:srgbClr val="404040"/>
          </a:solidFill>
          <a:ln>
            <a:no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3" name="Titre 1"/>
          <p:cNvSpPr txBox="1">
            <a:spLocks noGrp="1"/>
          </p:cNvSpPr>
          <p:nvPr>
            <p:ph type="title"/>
          </p:nvPr>
        </p:nvSpPr>
        <p:spPr>
          <a:xfrm>
            <a:off x="1286935" y="1204109"/>
            <a:ext cx="10023396" cy="857890"/>
          </a:xfrm>
        </p:spPr>
        <p:txBody>
          <a:bodyPr/>
          <a:lstStyle/>
          <a:p>
            <a:pPr lvl="0"/>
            <a:r>
              <a:rPr lang="fr-FR" sz="4000">
                <a:solidFill>
                  <a:srgbClr val="FFFFFF"/>
                </a:solidFill>
              </a:rPr>
              <a:t>Contexte de la réforme</a:t>
            </a:r>
          </a:p>
        </p:txBody>
      </p:sp>
      <p:sp>
        <p:nvSpPr>
          <p:cNvPr id="4" name="Espace réservé du contenu 2"/>
          <p:cNvSpPr txBox="1">
            <a:spLocks noGrp="1"/>
          </p:cNvSpPr>
          <p:nvPr>
            <p:ph idx="1"/>
          </p:nvPr>
        </p:nvSpPr>
        <p:spPr>
          <a:xfrm>
            <a:off x="1286926" y="2962454"/>
            <a:ext cx="2779949" cy="2820009"/>
          </a:xfrm>
        </p:spPr>
        <p:txBody>
          <a:bodyPr/>
          <a:lstStyle/>
          <a:p>
            <a:pPr marL="0" lvl="0" indent="0" algn="r">
              <a:buNone/>
            </a:pPr>
            <a:r>
              <a:rPr lang="fr-FR" sz="1800" dirty="0"/>
              <a:t>Le taux de pauvreté des retraités, en France, avec </a:t>
            </a:r>
            <a:r>
              <a:rPr lang="fr-FR" sz="1800" b="1" dirty="0"/>
              <a:t>6,3% chez les 65-74 ans </a:t>
            </a:r>
            <a:r>
              <a:rPr lang="fr-FR" sz="1800" dirty="0"/>
              <a:t>et </a:t>
            </a:r>
            <a:r>
              <a:rPr lang="fr-FR" sz="1800" b="1" dirty="0"/>
              <a:t>9,5% chez les 75 ans</a:t>
            </a:r>
            <a:r>
              <a:rPr lang="fr-FR" sz="1800" dirty="0"/>
              <a:t>, est un des taux le moins élevé en Europe et reste bien en dessous du taux de pauvreté de la population générale 13,3% dont 19,8% chez les moins de 18 ans</a:t>
            </a:r>
          </a:p>
        </p:txBody>
      </p:sp>
      <p:graphicFrame>
        <p:nvGraphicFramePr>
          <p:cNvPr id="5" name="Graphique 13"/>
          <p:cNvGraphicFramePr/>
          <p:nvPr/>
        </p:nvGraphicFramePr>
        <p:xfrm>
          <a:off x="4662104" y="2962454"/>
          <a:ext cx="6691698" cy="2820009"/>
        </p:xfrm>
        <a:graphic>
          <a:graphicData uri="http://schemas.openxmlformats.org/drawingml/2006/chart">
            <c:chart xmlns:c="http://schemas.openxmlformats.org/drawingml/2006/chart" xmlns:r="http://schemas.openxmlformats.org/officeDocument/2006/relationships" r:id="rId2"/>
          </a:graphicData>
        </a:graphic>
      </p:graphicFrame>
      <p:sp>
        <p:nvSpPr>
          <p:cNvPr id="7" name="Espace réservé du numéro de diapositive 6">
            <a:extLst>
              <a:ext uri="{FF2B5EF4-FFF2-40B4-BE49-F238E27FC236}">
                <a16:creationId xmlns:a16="http://schemas.microsoft.com/office/drawing/2014/main" xmlns="" id="{7528ABDD-5E42-4A63-9614-0E2434004592}"/>
              </a:ext>
            </a:extLst>
          </p:cNvPr>
          <p:cNvSpPr>
            <a:spLocks noGrp="1"/>
          </p:cNvSpPr>
          <p:nvPr>
            <p:ph type="sldNum" sz="quarter" idx="8"/>
          </p:nvPr>
        </p:nvSpPr>
        <p:spPr/>
        <p:txBody>
          <a:bodyPr/>
          <a:lstStyle/>
          <a:p>
            <a:pPr lvl="0"/>
            <a:fld id="{FAA297C8-9204-4E18-B571-55229728029D}" type="slidenum">
              <a:rPr lang="fr-FR" sz="1000" smtClean="0">
                <a:latin typeface="Bahnschrift" panose="020B0502040204020203" pitchFamily="34" charset="0"/>
              </a:rPr>
              <a:t>5</a:t>
            </a:fld>
            <a:endParaRPr lang="fr-FR" sz="1000" dirty="0">
              <a:latin typeface="Bahnschrift" panose="020B0502040204020203"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xEl>
                                              <p:pRg st="0" end="0"/>
                                            </p:txEl>
                                          </p:spTgt>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name="Slide7">
    <p:bg>
      <p:bgPr>
        <a:solidFill>
          <a:srgbClr val="FFFFFF"/>
        </a:solidFill>
        <a:effectLst/>
      </p:bgPr>
    </p:bg>
    <p:spTree>
      <p:nvGrpSpPr>
        <p:cNvPr id="1" name=""/>
        <p:cNvGrpSpPr/>
        <p:nvPr/>
      </p:nvGrpSpPr>
      <p:grpSpPr>
        <a:xfrm>
          <a:off x="0" y="0"/>
          <a:ext cx="0" cy="0"/>
          <a:chOff x="0" y="0"/>
          <a:chExt cx="0" cy="0"/>
        </a:xfrm>
      </p:grpSpPr>
      <p:sp>
        <p:nvSpPr>
          <p:cNvPr id="2" name="Titre 1"/>
          <p:cNvSpPr txBox="1">
            <a:spLocks noGrp="1"/>
          </p:cNvSpPr>
          <p:nvPr>
            <p:ph type="title"/>
          </p:nvPr>
        </p:nvSpPr>
        <p:spPr>
          <a:xfrm>
            <a:off x="838203" y="963878"/>
            <a:ext cx="3494361" cy="4930243"/>
          </a:xfrm>
        </p:spPr>
        <p:txBody>
          <a:bodyPr anchorCtr="1"/>
          <a:lstStyle/>
          <a:p>
            <a:pPr lvl="0" algn="r"/>
            <a:r>
              <a:rPr lang="fr-FR" sz="4000">
                <a:solidFill>
                  <a:srgbClr val="FF0000"/>
                </a:solidFill>
              </a:rPr>
              <a:t>Contexte de la réforme</a:t>
            </a:r>
          </a:p>
        </p:txBody>
      </p:sp>
      <p:sp>
        <p:nvSpPr>
          <p:cNvPr id="3" name="Espace réservé du contenu 2"/>
          <p:cNvSpPr txBox="1">
            <a:spLocks noGrp="1"/>
          </p:cNvSpPr>
          <p:nvPr>
            <p:ph idx="1"/>
          </p:nvPr>
        </p:nvSpPr>
        <p:spPr>
          <a:xfrm>
            <a:off x="4976027" y="963878"/>
            <a:ext cx="6377766" cy="4930243"/>
          </a:xfrm>
          <a:solidFill>
            <a:srgbClr val="FFCCCC"/>
          </a:solidFill>
        </p:spPr>
        <p:txBody>
          <a:bodyPr anchor="ctr"/>
          <a:lstStyle/>
          <a:p>
            <a:pPr lvl="0"/>
            <a:r>
              <a:rPr lang="fr-FR" sz="1700">
                <a:latin typeface="Calibri" pitchFamily="34"/>
              </a:rPr>
              <a:t>74% de taux de remplacement moyen contre 63% dans l’OCDE. </a:t>
            </a:r>
          </a:p>
          <a:p>
            <a:pPr lvl="0"/>
            <a:r>
              <a:rPr lang="fr-FR" sz="1700">
                <a:latin typeface="Calibri" pitchFamily="34"/>
              </a:rPr>
              <a:t>Les Français vivent  5 ans de plus à la retraite que dans les autres pays européens</a:t>
            </a:r>
          </a:p>
          <a:p>
            <a:pPr lvl="0"/>
            <a:r>
              <a:rPr lang="fr-FR" sz="1700"/>
              <a:t>Malgré toutes ces attaques, le système, hérité des conquêtes sociales et instauré en 1945 reste un des systèmes qui permet aux retraités de ne pas connaître la grande pauvreté.</a:t>
            </a:r>
          </a:p>
          <a:p>
            <a:pPr marL="0" lvl="0" indent="0">
              <a:buNone/>
            </a:pPr>
            <a:r>
              <a:rPr lang="fr-FR" sz="1700"/>
              <a:t> « </a:t>
            </a:r>
            <a:r>
              <a:rPr lang="fr-FR" sz="1700" b="1" i="1"/>
              <a:t>il permet de garantir à nos retraités un niveau de vie satisfaisant, tant en comparaison du reste de la population française qu’au regard de la situation qui existe chez nos voisins européens (…) il est aujourd’hui proche de l’équilibre financier</a:t>
            </a:r>
            <a:r>
              <a:rPr lang="fr-FR" sz="1700"/>
              <a:t> ». </a:t>
            </a:r>
            <a:r>
              <a:rPr lang="fr-FR" sz="1700" err="1"/>
              <a:t>JP</a:t>
            </a:r>
            <a:r>
              <a:rPr lang="fr-FR" sz="1700"/>
              <a:t> Delevoye</a:t>
            </a:r>
          </a:p>
          <a:p>
            <a:pPr marL="0" lvl="0" indent="0">
              <a:buNone/>
            </a:pPr>
            <a:r>
              <a:rPr lang="fr-FR" sz="1700"/>
              <a:t> </a:t>
            </a:r>
            <a:r>
              <a:rPr lang="fr-FR" sz="1700" b="1"/>
              <a:t>Alors pourquoi cette réforme ? </a:t>
            </a:r>
          </a:p>
          <a:p>
            <a:pPr marL="0" lvl="0" indent="0">
              <a:buNone/>
            </a:pPr>
            <a:endParaRPr lang="fr-FR" sz="1700"/>
          </a:p>
        </p:txBody>
      </p:sp>
      <p:cxnSp>
        <p:nvCxnSpPr>
          <p:cNvPr id="4" name="Straight Connector 9"/>
          <p:cNvCxnSpPr>
            <a:cxnSpLocks noMove="1" noResize="1"/>
          </p:cNvCxnSpPr>
          <p:nvPr/>
        </p:nvCxnSpPr>
        <p:spPr>
          <a:xfrm>
            <a:off x="4654296" y="2057400"/>
            <a:ext cx="0" cy="2743200"/>
          </a:xfrm>
          <a:prstGeom prst="straightConnector1">
            <a:avLst/>
          </a:prstGeom>
          <a:noFill/>
          <a:ln w="19046">
            <a:solidFill>
              <a:srgbClr val="262626"/>
            </a:solidFill>
            <a:prstDash val="solid"/>
            <a:miter/>
          </a:ln>
        </p:spPr>
      </p:cxnSp>
      <p:sp>
        <p:nvSpPr>
          <p:cNvPr id="6" name="Espace réservé du numéro de diapositive 5">
            <a:extLst>
              <a:ext uri="{FF2B5EF4-FFF2-40B4-BE49-F238E27FC236}">
                <a16:creationId xmlns:a16="http://schemas.microsoft.com/office/drawing/2014/main" xmlns="" id="{D8DC77A3-E772-44DC-94AB-B307A73E6D3F}"/>
              </a:ext>
            </a:extLst>
          </p:cNvPr>
          <p:cNvSpPr>
            <a:spLocks noGrp="1"/>
          </p:cNvSpPr>
          <p:nvPr>
            <p:ph type="sldNum" sz="quarter" idx="8"/>
          </p:nvPr>
        </p:nvSpPr>
        <p:spPr/>
        <p:txBody>
          <a:bodyPr/>
          <a:lstStyle/>
          <a:p>
            <a:pPr lvl="0"/>
            <a:fld id="{FAA297C8-9204-4E18-B571-55229728029D}" type="slidenum">
              <a:rPr lang="fr-FR" smtClean="0"/>
              <a:t>6</a:t>
            </a:fld>
            <a:endParaRPr lang="fr-F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name="Slide8">
    <p:bg>
      <p:bgPr>
        <a:solidFill>
          <a:srgbClr val="FFFFFF"/>
        </a:solidFill>
        <a:effectLst/>
      </p:bgPr>
    </p:bg>
    <p:spTree>
      <p:nvGrpSpPr>
        <p:cNvPr id="1" name=""/>
        <p:cNvGrpSpPr/>
        <p:nvPr/>
      </p:nvGrpSpPr>
      <p:grpSpPr>
        <a:xfrm>
          <a:off x="0" y="0"/>
          <a:ext cx="0" cy="0"/>
          <a:chOff x="0" y="0"/>
          <a:chExt cx="0" cy="0"/>
        </a:xfrm>
      </p:grpSpPr>
      <p:sp>
        <p:nvSpPr>
          <p:cNvPr id="2" name="Titre 1"/>
          <p:cNvSpPr txBox="1">
            <a:spLocks noGrp="1"/>
          </p:cNvSpPr>
          <p:nvPr>
            <p:ph type="title"/>
          </p:nvPr>
        </p:nvSpPr>
        <p:spPr>
          <a:xfrm>
            <a:off x="838203" y="963878"/>
            <a:ext cx="3494361" cy="4930243"/>
          </a:xfrm>
        </p:spPr>
        <p:txBody>
          <a:bodyPr anchorCtr="1"/>
          <a:lstStyle/>
          <a:p>
            <a:pPr lvl="0" algn="r"/>
            <a:r>
              <a:rPr lang="fr-FR" sz="4000" b="1">
                <a:solidFill>
                  <a:srgbClr val="0070C0"/>
                </a:solidFill>
              </a:rPr>
              <a:t>Contexte de la réforme :</a:t>
            </a:r>
            <a:br>
              <a:rPr lang="fr-FR" sz="4000" b="1">
                <a:solidFill>
                  <a:srgbClr val="0070C0"/>
                </a:solidFill>
              </a:rPr>
            </a:br>
            <a:r>
              <a:rPr lang="fr-FR" sz="4000" b="1">
                <a:solidFill>
                  <a:srgbClr val="0070C0"/>
                </a:solidFill>
              </a:rPr>
              <a:t> </a:t>
            </a:r>
            <a:br>
              <a:rPr lang="fr-FR" sz="4000" b="1">
                <a:solidFill>
                  <a:srgbClr val="0070C0"/>
                </a:solidFill>
              </a:rPr>
            </a:br>
            <a:r>
              <a:rPr lang="fr-FR" sz="4000">
                <a:solidFill>
                  <a:srgbClr val="0070C0"/>
                </a:solidFill>
              </a:rPr>
              <a:t>Une réforme politique et idéologique</a:t>
            </a:r>
          </a:p>
        </p:txBody>
      </p:sp>
      <p:sp>
        <p:nvSpPr>
          <p:cNvPr id="3" name="Espace réservé du contenu 2"/>
          <p:cNvSpPr txBox="1">
            <a:spLocks noGrp="1"/>
          </p:cNvSpPr>
          <p:nvPr>
            <p:ph idx="1"/>
          </p:nvPr>
        </p:nvSpPr>
        <p:spPr>
          <a:xfrm>
            <a:off x="4976027" y="963878"/>
            <a:ext cx="6377766" cy="4930243"/>
          </a:xfrm>
          <a:solidFill>
            <a:srgbClr val="DAE3F3"/>
          </a:solidFill>
        </p:spPr>
        <p:txBody>
          <a:bodyPr anchor="ctr"/>
          <a:lstStyle/>
          <a:p>
            <a:pPr lvl="0"/>
            <a:r>
              <a:rPr lang="fr-FR" sz="2000" b="1" dirty="0"/>
              <a:t>En finir avec les régimes spéciaux</a:t>
            </a:r>
            <a:r>
              <a:rPr lang="fr-FR" sz="2000" dirty="0"/>
              <a:t> de retraite et plus généralement, le </a:t>
            </a:r>
            <a:r>
              <a:rPr lang="fr-FR" sz="2000" b="1" dirty="0"/>
              <a:t>statut des fonctionnaires</a:t>
            </a:r>
            <a:r>
              <a:rPr lang="fr-FR" sz="2000" dirty="0"/>
              <a:t> ainsi que des cheminots, des électriciens gaziers…</a:t>
            </a:r>
          </a:p>
          <a:p>
            <a:pPr lvl="0"/>
            <a:r>
              <a:rPr lang="fr-FR" sz="2000" dirty="0"/>
              <a:t>Ne plus augmenter la part des retraites dans le PIB, fixée à 14% afin de répondre aux exigences européennes. </a:t>
            </a:r>
          </a:p>
          <a:p>
            <a:pPr lvl="0"/>
            <a:r>
              <a:rPr lang="fr-FR" sz="2000" dirty="0"/>
              <a:t>Satisfaire aux </a:t>
            </a:r>
            <a:r>
              <a:rPr lang="fr-FR" sz="2000" b="1" dirty="0"/>
              <a:t>exigences patronales</a:t>
            </a:r>
            <a:r>
              <a:rPr lang="fr-FR" sz="2000" dirty="0"/>
              <a:t> comme avait pu le dire en 2007 Denis Kessler «</a:t>
            </a:r>
            <a:r>
              <a:rPr lang="fr-FR" sz="1600" i="1" dirty="0"/>
              <a:t>La liste des réformes ? C'est simple, prenez tout ce qui a été mis en place entre 1944 et 1952, sans exception. Elle est là. </a:t>
            </a:r>
            <a:r>
              <a:rPr lang="fr-FR" sz="1600" b="1" i="1" dirty="0"/>
              <a:t>Il s'agit aujourd'hui de sortir de 1945, et de défaire méthodiquement le programme du Conseil national de la Résistance</a:t>
            </a:r>
            <a:r>
              <a:rPr lang="fr-FR" sz="1600" b="1" dirty="0"/>
              <a:t> »</a:t>
            </a:r>
            <a:r>
              <a:rPr lang="fr-FR" sz="2000" dirty="0"/>
              <a:t>.</a:t>
            </a:r>
          </a:p>
          <a:p>
            <a:pPr lvl="0"/>
            <a:r>
              <a:rPr lang="fr-FR" sz="2000" dirty="0"/>
              <a:t>Atteignant </a:t>
            </a:r>
            <a:r>
              <a:rPr lang="fr-FR" sz="2000" b="1" dirty="0"/>
              <a:t>314 milliards d’euros en 2017</a:t>
            </a:r>
            <a:r>
              <a:rPr lang="fr-FR" sz="2000" dirty="0"/>
              <a:t> (</a:t>
            </a:r>
            <a:r>
              <a:rPr lang="fr-FR" sz="2000" dirty="0" err="1"/>
              <a:t>DRESS</a:t>
            </a:r>
            <a:r>
              <a:rPr lang="fr-FR" sz="2000" dirty="0"/>
              <a:t> 2019), c’est presque le budget de l’Etat qui échappe aux places financières. Cette réforme ouvre le champ de la </a:t>
            </a:r>
            <a:r>
              <a:rPr lang="fr-FR" sz="2000" b="1" dirty="0"/>
              <a:t>capitalisation</a:t>
            </a:r>
            <a:r>
              <a:rPr lang="fr-FR" sz="2000" dirty="0"/>
              <a:t> avec tous les risques que ça comporte pour les futurs retraités.</a:t>
            </a:r>
          </a:p>
          <a:p>
            <a:pPr lvl="0"/>
            <a:endParaRPr lang="fr-FR" sz="2000" dirty="0"/>
          </a:p>
        </p:txBody>
      </p:sp>
      <p:cxnSp>
        <p:nvCxnSpPr>
          <p:cNvPr id="4" name="Straight Connector 9"/>
          <p:cNvCxnSpPr>
            <a:cxnSpLocks noMove="1" noResize="1"/>
          </p:cNvCxnSpPr>
          <p:nvPr/>
        </p:nvCxnSpPr>
        <p:spPr>
          <a:xfrm>
            <a:off x="4654296" y="2057400"/>
            <a:ext cx="0" cy="2743200"/>
          </a:xfrm>
          <a:prstGeom prst="straightConnector1">
            <a:avLst/>
          </a:prstGeom>
          <a:noFill/>
          <a:ln w="19046">
            <a:solidFill>
              <a:srgbClr val="262626"/>
            </a:solidFill>
            <a:prstDash val="solid"/>
            <a:miter/>
          </a:ln>
        </p:spPr>
      </p:cxnSp>
      <p:sp>
        <p:nvSpPr>
          <p:cNvPr id="6" name="Espace réservé du numéro de diapositive 5">
            <a:extLst>
              <a:ext uri="{FF2B5EF4-FFF2-40B4-BE49-F238E27FC236}">
                <a16:creationId xmlns:a16="http://schemas.microsoft.com/office/drawing/2014/main" xmlns="" id="{49CB26CC-44A5-4E4B-9F5F-821CD928FCC4}"/>
              </a:ext>
            </a:extLst>
          </p:cNvPr>
          <p:cNvSpPr>
            <a:spLocks noGrp="1"/>
          </p:cNvSpPr>
          <p:nvPr>
            <p:ph type="sldNum" sz="quarter" idx="8"/>
          </p:nvPr>
        </p:nvSpPr>
        <p:spPr/>
        <p:txBody>
          <a:bodyPr/>
          <a:lstStyle/>
          <a:p>
            <a:pPr lvl="0"/>
            <a:fld id="{FAA297C8-9204-4E18-B571-55229728029D}" type="slidenum">
              <a:rPr lang="fr-FR" smtClean="0"/>
              <a:t>7</a:t>
            </a:fld>
            <a:endParaRPr lang="fr-F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name="Slide5">
    <p:bg>
      <p:bgPr>
        <a:solidFill>
          <a:srgbClr val="FFFFFF"/>
        </a:solidFill>
        <a:effectLst/>
      </p:bgPr>
    </p:bg>
    <p:spTree>
      <p:nvGrpSpPr>
        <p:cNvPr id="1" name=""/>
        <p:cNvGrpSpPr/>
        <p:nvPr/>
      </p:nvGrpSpPr>
      <p:grpSpPr>
        <a:xfrm>
          <a:off x="0" y="0"/>
          <a:ext cx="0" cy="0"/>
          <a:chOff x="0" y="0"/>
          <a:chExt cx="0" cy="0"/>
        </a:xfrm>
      </p:grpSpPr>
      <p:sp>
        <p:nvSpPr>
          <p:cNvPr id="2" name="Titre 1"/>
          <p:cNvSpPr txBox="1">
            <a:spLocks noGrp="1"/>
          </p:cNvSpPr>
          <p:nvPr>
            <p:ph type="title"/>
          </p:nvPr>
        </p:nvSpPr>
        <p:spPr>
          <a:xfrm>
            <a:off x="8540496" y="325462"/>
            <a:ext cx="2799911" cy="1689317"/>
          </a:xfrm>
        </p:spPr>
        <p:txBody>
          <a:bodyPr anchor="b"/>
          <a:lstStyle/>
          <a:p>
            <a:pPr lvl="0"/>
            <a:r>
              <a:rPr lang="fr-FR" sz="4000" b="1"/>
              <a:t>Contexte de la réforme</a:t>
            </a:r>
          </a:p>
        </p:txBody>
      </p:sp>
      <p:sp>
        <p:nvSpPr>
          <p:cNvPr id="3" name="Content Placeholder 7"/>
          <p:cNvSpPr txBox="1">
            <a:spLocks noGrp="1"/>
          </p:cNvSpPr>
          <p:nvPr>
            <p:ph idx="1"/>
          </p:nvPr>
        </p:nvSpPr>
        <p:spPr>
          <a:xfrm>
            <a:off x="8566154" y="2200759"/>
            <a:ext cx="2774253" cy="3828080"/>
          </a:xfrm>
        </p:spPr>
        <p:txBody>
          <a:bodyPr/>
          <a:lstStyle/>
          <a:p>
            <a:pPr lvl="0">
              <a:lnSpc>
                <a:spcPct val="107000"/>
              </a:lnSpc>
              <a:spcBef>
                <a:spcPts val="0"/>
              </a:spcBef>
              <a:buFont typeface="Wingdings" panose="05000000000000000000" pitchFamily="2" charset="2"/>
              <a:buChar char="§"/>
            </a:pPr>
            <a:r>
              <a:rPr lang="fr-FR" sz="1200" i="1" kern="0" dirty="0">
                <a:latin typeface="Calibri" pitchFamily="34"/>
                <a:cs typeface="Times New Roman" pitchFamily="18"/>
              </a:rPr>
              <a:t>Entre </a:t>
            </a:r>
            <a:r>
              <a:rPr lang="fr-FR" sz="1200" b="1" i="1" kern="0" dirty="0">
                <a:latin typeface="Calibri" pitchFamily="34"/>
                <a:cs typeface="Times New Roman" pitchFamily="18"/>
              </a:rPr>
              <a:t>1960 et 2015, la part des plus de 65 ans est passée de 11,6% à 18,6% de la population totale </a:t>
            </a:r>
            <a:r>
              <a:rPr lang="fr-FR" sz="1200" i="1" kern="0" dirty="0">
                <a:latin typeface="Calibri" pitchFamily="34"/>
                <a:cs typeface="Times New Roman" pitchFamily="18"/>
              </a:rPr>
              <a:t>(+ 8 points). Dans le même temps, la part du PIB consacrée aux pensions a augmenté de 9 points </a:t>
            </a:r>
            <a:r>
              <a:rPr lang="fr-FR" sz="1200" b="1" i="1" kern="0" dirty="0">
                <a:latin typeface="Calibri" pitchFamily="34"/>
                <a:cs typeface="Times New Roman" pitchFamily="18"/>
              </a:rPr>
              <a:t>(de 5% à 14%). </a:t>
            </a:r>
          </a:p>
          <a:p>
            <a:pPr lvl="0">
              <a:lnSpc>
                <a:spcPct val="107000"/>
              </a:lnSpc>
              <a:spcBef>
                <a:spcPts val="0"/>
              </a:spcBef>
              <a:buFont typeface="Wingdings" panose="05000000000000000000" pitchFamily="2" charset="2"/>
              <a:buChar char="§"/>
            </a:pPr>
            <a:r>
              <a:rPr lang="fr-FR" sz="1200" i="1" kern="0" dirty="0">
                <a:latin typeface="Calibri" pitchFamily="34"/>
                <a:cs typeface="Times New Roman" pitchFamily="18"/>
              </a:rPr>
              <a:t>Selon les scénarios du gouvernement, d’ici </a:t>
            </a:r>
            <a:r>
              <a:rPr lang="fr-FR" sz="1200" b="1" i="1" kern="0" dirty="0">
                <a:latin typeface="Calibri" pitchFamily="34"/>
                <a:cs typeface="Times New Roman" pitchFamily="18"/>
              </a:rPr>
              <a:t>2050, la part des plus de 65 ans devrait encore augmenter de 7,5 points, mais la part du PIB </a:t>
            </a:r>
            <a:r>
              <a:rPr lang="fr-FR" sz="1200" i="1" kern="0" dirty="0">
                <a:latin typeface="Calibri" pitchFamily="34"/>
                <a:cs typeface="Times New Roman" pitchFamily="18"/>
              </a:rPr>
              <a:t>consacrée aux retraites ne devrait pas bouger (ou baisser). </a:t>
            </a:r>
          </a:p>
          <a:p>
            <a:pPr lvl="0">
              <a:lnSpc>
                <a:spcPct val="107000"/>
              </a:lnSpc>
              <a:spcBef>
                <a:spcPts val="0"/>
              </a:spcBef>
              <a:buFont typeface="Wingdings" panose="05000000000000000000" pitchFamily="2" charset="2"/>
              <a:buChar char="§"/>
            </a:pPr>
            <a:r>
              <a:rPr lang="fr-FR" sz="1200" i="1" kern="0" dirty="0">
                <a:latin typeface="Calibri" pitchFamily="34"/>
                <a:cs typeface="Times New Roman" pitchFamily="18"/>
              </a:rPr>
              <a:t>L’ajustement du système se fera essentiellement par la diminution des pensions, et secondairement par un report de l’âge effectif de la retraite. </a:t>
            </a:r>
          </a:p>
          <a:p>
            <a:pPr marL="0" lvl="0" indent="0">
              <a:lnSpc>
                <a:spcPct val="107000"/>
              </a:lnSpc>
              <a:spcBef>
                <a:spcPts val="0"/>
              </a:spcBef>
              <a:buNone/>
            </a:pPr>
            <a:endParaRPr lang="fr-FR" sz="1200" kern="0" dirty="0">
              <a:latin typeface="Calibri" pitchFamily="34"/>
              <a:cs typeface="Times New Roman" pitchFamily="18"/>
            </a:endParaRPr>
          </a:p>
          <a:p>
            <a:pPr marL="0" lvl="0" indent="0">
              <a:lnSpc>
                <a:spcPct val="107000"/>
              </a:lnSpc>
              <a:spcBef>
                <a:spcPts val="0"/>
              </a:spcBef>
              <a:buNone/>
            </a:pPr>
            <a:r>
              <a:rPr lang="fr-FR" sz="1000" i="1" kern="0" dirty="0">
                <a:latin typeface="Calibri" pitchFamily="34"/>
                <a:cs typeface="Times New Roman" pitchFamily="18"/>
              </a:rPr>
              <a:t>Michael Zemmour – Économiste - blog Alternatives économiques – 8 novembre 2018</a:t>
            </a:r>
            <a:endParaRPr lang="fr-FR" sz="1000" kern="0" dirty="0">
              <a:latin typeface="Calibri" pitchFamily="34"/>
              <a:cs typeface="Times New Roman" pitchFamily="18"/>
            </a:endParaRPr>
          </a:p>
          <a:p>
            <a:pPr marL="0" lvl="0" indent="0" algn="just">
              <a:lnSpc>
                <a:spcPct val="107000"/>
              </a:lnSpc>
              <a:spcBef>
                <a:spcPts val="0"/>
              </a:spcBef>
              <a:buNone/>
            </a:pPr>
            <a:r>
              <a:rPr lang="fr-FR" sz="1200" b="1" kern="0" dirty="0">
                <a:latin typeface="Calibri" pitchFamily="34"/>
                <a:cs typeface="Calibri" pitchFamily="34"/>
              </a:rPr>
              <a:t> </a:t>
            </a:r>
            <a:endParaRPr lang="en-US" sz="1200" kern="0" dirty="0"/>
          </a:p>
        </p:txBody>
      </p:sp>
      <p:pic>
        <p:nvPicPr>
          <p:cNvPr id="4" name="Espace réservé du contenu 3" descr="Evolution du nombre de plus de 65 ans et part des retraites dans le PIB"/>
          <p:cNvPicPr>
            <a:picLocks noChangeAspect="1"/>
          </p:cNvPicPr>
          <p:nvPr/>
        </p:nvPicPr>
        <p:blipFill>
          <a:blip r:embed="rId2" cstate="print"/>
          <a:stretch>
            <a:fillRect/>
          </a:stretch>
        </p:blipFill>
        <p:spPr>
          <a:xfrm>
            <a:off x="875455" y="1282226"/>
            <a:ext cx="6788222" cy="4293546"/>
          </a:xfrm>
          <a:prstGeom prst="rect">
            <a:avLst/>
          </a:prstGeom>
          <a:noFill/>
          <a:ln>
            <a:noFill/>
          </a:ln>
        </p:spPr>
      </p:pic>
      <p:sp>
        <p:nvSpPr>
          <p:cNvPr id="6" name="Espace réservé du numéro de diapositive 5">
            <a:extLst>
              <a:ext uri="{FF2B5EF4-FFF2-40B4-BE49-F238E27FC236}">
                <a16:creationId xmlns:a16="http://schemas.microsoft.com/office/drawing/2014/main" xmlns="" id="{6AB04D3F-E477-48B2-A977-1B22A403623B}"/>
              </a:ext>
            </a:extLst>
          </p:cNvPr>
          <p:cNvSpPr>
            <a:spLocks noGrp="1"/>
          </p:cNvSpPr>
          <p:nvPr>
            <p:ph type="sldNum" sz="quarter" idx="8"/>
          </p:nvPr>
        </p:nvSpPr>
        <p:spPr/>
        <p:txBody>
          <a:bodyPr/>
          <a:lstStyle/>
          <a:p>
            <a:pPr lvl="0"/>
            <a:fld id="{FAA297C8-9204-4E18-B571-55229728029D}" type="slidenum">
              <a:rPr lang="fr-FR" smtClean="0"/>
              <a:t>8</a:t>
            </a:fld>
            <a:endParaRPr lang="fr-F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59">
    <p:spTree>
      <p:nvGrpSpPr>
        <p:cNvPr id="1" name=""/>
        <p:cNvGrpSpPr/>
        <p:nvPr/>
      </p:nvGrpSpPr>
      <p:grpSpPr>
        <a:xfrm>
          <a:off x="0" y="0"/>
          <a:ext cx="0" cy="0"/>
          <a:chOff x="0" y="0"/>
          <a:chExt cx="0" cy="0"/>
        </a:xfrm>
      </p:grpSpPr>
      <p:sp>
        <p:nvSpPr>
          <p:cNvPr id="2" name="Titre 1"/>
          <p:cNvSpPr txBox="1">
            <a:spLocks noGrp="1"/>
          </p:cNvSpPr>
          <p:nvPr>
            <p:ph type="title"/>
          </p:nvPr>
        </p:nvSpPr>
        <p:spPr>
          <a:xfrm>
            <a:off x="838203" y="963878"/>
            <a:ext cx="3494361" cy="4930243"/>
          </a:xfrm>
        </p:spPr>
        <p:txBody>
          <a:bodyPr/>
          <a:lstStyle/>
          <a:p>
            <a:pPr lvl="0" algn="r"/>
            <a:r>
              <a:rPr lang="fr-FR" sz="4000" b="1">
                <a:solidFill>
                  <a:srgbClr val="4472C4"/>
                </a:solidFill>
              </a:rPr>
              <a:t>Les origines de la réforme</a:t>
            </a:r>
          </a:p>
        </p:txBody>
      </p:sp>
      <p:sp>
        <p:nvSpPr>
          <p:cNvPr id="3" name="Espace réservé du contenu 2"/>
          <p:cNvSpPr txBox="1">
            <a:spLocks noGrp="1"/>
          </p:cNvSpPr>
          <p:nvPr>
            <p:ph idx="1"/>
          </p:nvPr>
        </p:nvSpPr>
        <p:spPr>
          <a:xfrm>
            <a:off x="4976027" y="963878"/>
            <a:ext cx="6377766" cy="4930243"/>
          </a:xfrm>
          <a:solidFill>
            <a:srgbClr val="DAE3F3"/>
          </a:solidFill>
        </p:spPr>
        <p:txBody>
          <a:bodyPr anchor="ctr"/>
          <a:lstStyle/>
          <a:p>
            <a:pPr lvl="0">
              <a:spcBef>
                <a:spcPts val="800"/>
              </a:spcBef>
              <a:buFont typeface="Wingdings" panose="05000000000000000000" pitchFamily="2" charset="2"/>
              <a:buChar char="§"/>
            </a:pPr>
            <a:r>
              <a:rPr lang="fr-FR" sz="1900" dirty="0">
                <a:latin typeface="Calibri" pitchFamily="18"/>
              </a:rPr>
              <a:t>Les travaux Piketty-</a:t>
            </a:r>
            <a:r>
              <a:rPr lang="fr-FR" sz="1900" dirty="0" err="1">
                <a:latin typeface="Calibri" pitchFamily="18"/>
              </a:rPr>
              <a:t>Bozio</a:t>
            </a:r>
            <a:r>
              <a:rPr lang="fr-FR" sz="1900" dirty="0">
                <a:latin typeface="Calibri" pitchFamily="18"/>
              </a:rPr>
              <a:t> (avril 2008)</a:t>
            </a:r>
          </a:p>
          <a:p>
            <a:pPr lvl="0">
              <a:spcBef>
                <a:spcPts val="800"/>
              </a:spcBef>
              <a:buFont typeface="Wingdings" panose="05000000000000000000" pitchFamily="2" charset="2"/>
              <a:buChar char="§"/>
            </a:pPr>
            <a:r>
              <a:rPr lang="fr-FR" sz="1900" dirty="0">
                <a:latin typeface="Calibri" pitchFamily="18"/>
              </a:rPr>
              <a:t>Le 7</a:t>
            </a:r>
            <a:r>
              <a:rPr lang="fr-FR" sz="1900" baseline="30000" dirty="0">
                <a:latin typeface="Calibri" pitchFamily="18"/>
              </a:rPr>
              <a:t>ème</a:t>
            </a:r>
            <a:r>
              <a:rPr lang="fr-FR" sz="1900" dirty="0">
                <a:latin typeface="Calibri" pitchFamily="18"/>
              </a:rPr>
              <a:t> rapport (janvier 2010) : « Annuités, points ou comptes notionnels » - Reprise des travaux Piketty-</a:t>
            </a:r>
            <a:r>
              <a:rPr lang="fr-FR" sz="1900" dirty="0" err="1">
                <a:latin typeface="Calibri" pitchFamily="18"/>
              </a:rPr>
              <a:t>Bozio</a:t>
            </a:r>
            <a:r>
              <a:rPr lang="fr-FR" sz="1900" dirty="0">
                <a:latin typeface="Calibri" pitchFamily="18"/>
              </a:rPr>
              <a:t> « système à rendement défini »</a:t>
            </a:r>
          </a:p>
          <a:p>
            <a:pPr lvl="0">
              <a:spcBef>
                <a:spcPts val="800"/>
              </a:spcBef>
              <a:buFont typeface="Wingdings" panose="05000000000000000000" pitchFamily="2" charset="2"/>
              <a:buChar char="§"/>
            </a:pPr>
            <a:r>
              <a:rPr lang="fr-FR" sz="1900" dirty="0">
                <a:latin typeface="Calibri" pitchFamily="18"/>
              </a:rPr>
              <a:t>Travaux repris par les </a:t>
            </a:r>
            <a:r>
              <a:rPr lang="fr-FR" sz="1900" dirty="0" err="1">
                <a:latin typeface="Calibri" pitchFamily="18"/>
              </a:rPr>
              <a:t>Think</a:t>
            </a:r>
            <a:r>
              <a:rPr lang="fr-FR" sz="1900" dirty="0">
                <a:latin typeface="Calibri" pitchFamily="18"/>
              </a:rPr>
              <a:t> tank « laboratoires d’idées » « experts » (institut Montaigne, Terra Nova…)</a:t>
            </a:r>
          </a:p>
          <a:p>
            <a:pPr lvl="0">
              <a:spcBef>
                <a:spcPts val="800"/>
              </a:spcBef>
              <a:buFont typeface="Wingdings" panose="05000000000000000000" pitchFamily="2" charset="2"/>
              <a:buChar char="§"/>
            </a:pPr>
            <a:r>
              <a:rPr lang="fr-FR" sz="1900" dirty="0">
                <a:latin typeface="Calibri" pitchFamily="18"/>
              </a:rPr>
              <a:t>La revendication CFDT (congrès de Tour 2010)</a:t>
            </a:r>
          </a:p>
          <a:p>
            <a:pPr lvl="0">
              <a:spcBef>
                <a:spcPts val="800"/>
              </a:spcBef>
              <a:buFont typeface="Wingdings" panose="05000000000000000000" pitchFamily="2" charset="2"/>
              <a:buChar char="§"/>
            </a:pPr>
            <a:r>
              <a:rPr lang="fr-FR" sz="1900" dirty="0">
                <a:latin typeface="Calibri" pitchFamily="18"/>
              </a:rPr>
              <a:t>Les demandes conjointes du PS (2010), de l’UMP-</a:t>
            </a:r>
            <a:r>
              <a:rPr lang="fr-FR" sz="1900" dirty="0" err="1">
                <a:latin typeface="Calibri" pitchFamily="18"/>
              </a:rPr>
              <a:t>LR</a:t>
            </a:r>
            <a:r>
              <a:rPr lang="fr-FR" sz="1900" dirty="0">
                <a:latin typeface="Calibri" pitchFamily="18"/>
              </a:rPr>
              <a:t> (2013)</a:t>
            </a:r>
          </a:p>
          <a:p>
            <a:pPr lvl="0">
              <a:spcBef>
                <a:spcPts val="800"/>
              </a:spcBef>
              <a:buFont typeface="Wingdings" panose="05000000000000000000" pitchFamily="2" charset="2"/>
              <a:buChar char="§"/>
            </a:pPr>
            <a:r>
              <a:rPr lang="fr-FR" sz="1900" b="1" dirty="0">
                <a:latin typeface="Calibri" pitchFamily="18"/>
              </a:rPr>
              <a:t>L’article 16 de la loi du 9/11/2010 de la loi de Sarkozy </a:t>
            </a:r>
            <a:r>
              <a:rPr lang="fr-FR" sz="1900" dirty="0">
                <a:latin typeface="Calibri" pitchFamily="18"/>
              </a:rPr>
              <a:t>« un grand débat national pour une réforme systémique par l’instauration d’un « régime universel par points ».</a:t>
            </a:r>
          </a:p>
          <a:p>
            <a:pPr lvl="0">
              <a:spcBef>
                <a:spcPts val="800"/>
              </a:spcBef>
              <a:buFont typeface="Wingdings" panose="05000000000000000000" pitchFamily="2" charset="2"/>
              <a:buChar char="§"/>
            </a:pPr>
            <a:r>
              <a:rPr lang="fr-FR" sz="1900" dirty="0">
                <a:latin typeface="Calibri" pitchFamily="18"/>
              </a:rPr>
              <a:t>Le MEDEF y est favorable</a:t>
            </a:r>
          </a:p>
          <a:p>
            <a:pPr lvl="0">
              <a:spcBef>
                <a:spcPts val="800"/>
              </a:spcBef>
              <a:buFont typeface="Wingdings" panose="05000000000000000000" pitchFamily="2" charset="2"/>
              <a:buChar char="§"/>
            </a:pPr>
            <a:r>
              <a:rPr lang="fr-FR" sz="1900" dirty="0">
                <a:latin typeface="Calibri" pitchFamily="18"/>
              </a:rPr>
              <a:t>Les références européennes (Suède, Italie, Allemagne notamment)</a:t>
            </a:r>
          </a:p>
          <a:p>
            <a:pPr lvl="0"/>
            <a:endParaRPr lang="fr-FR" sz="1900" dirty="0"/>
          </a:p>
        </p:txBody>
      </p:sp>
      <p:sp>
        <p:nvSpPr>
          <p:cNvPr id="5" name="Espace réservé du numéro de diapositive 4">
            <a:extLst>
              <a:ext uri="{FF2B5EF4-FFF2-40B4-BE49-F238E27FC236}">
                <a16:creationId xmlns:a16="http://schemas.microsoft.com/office/drawing/2014/main" xmlns="" id="{DBAE3D8C-13EA-44EA-A28B-E38A42619658}"/>
              </a:ext>
            </a:extLst>
          </p:cNvPr>
          <p:cNvSpPr>
            <a:spLocks noGrp="1"/>
          </p:cNvSpPr>
          <p:nvPr>
            <p:ph type="sldNum" sz="quarter" idx="8"/>
          </p:nvPr>
        </p:nvSpPr>
        <p:spPr/>
        <p:txBody>
          <a:bodyPr/>
          <a:lstStyle/>
          <a:p>
            <a:pPr lvl="0"/>
            <a:fld id="{FAA297C8-9204-4E18-B571-55229728029D}" type="slidenum">
              <a:rPr lang="fr-FR" smtClean="0"/>
              <a:t>9</a:t>
            </a:fld>
            <a:endParaRPr lang="fr-F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name="Slide10">
    <p:bg>
      <p:bgPr>
        <a:solidFill>
          <a:srgbClr val="FFFFFF"/>
        </a:solidFill>
        <a:effectLst/>
      </p:bgPr>
    </p:bg>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p>
            <a:pPr lvl="0"/>
            <a:r>
              <a:rPr lang="fr-FR" b="1"/>
              <a:t>1</a:t>
            </a:r>
            <a:r>
              <a:rPr lang="fr-FR" b="1" baseline="30000"/>
              <a:t>ère</a:t>
            </a:r>
            <a:r>
              <a:rPr lang="fr-FR" b="1"/>
              <a:t> grande  rupture avec le système actuel</a:t>
            </a:r>
          </a:p>
        </p:txBody>
      </p:sp>
      <p:sp>
        <p:nvSpPr>
          <p:cNvPr id="4" name="Forme libre : forme 3"/>
          <p:cNvSpPr/>
          <p:nvPr/>
        </p:nvSpPr>
        <p:spPr>
          <a:xfrm>
            <a:off x="838203" y="2332972"/>
            <a:ext cx="4505587" cy="2861047"/>
          </a:xfrm>
          <a:custGeom>
            <a:avLst/>
            <a:gdLst>
              <a:gd name="f0" fmla="val 10800000"/>
              <a:gd name="f1" fmla="val 5400000"/>
              <a:gd name="f2" fmla="val 16200000"/>
              <a:gd name="f3" fmla="val w"/>
              <a:gd name="f4" fmla="val h"/>
              <a:gd name="f5" fmla="val ss"/>
              <a:gd name="f6" fmla="val 0"/>
              <a:gd name="f7" fmla="*/ 5419351 1 1725033"/>
              <a:gd name="f8" fmla="val 45"/>
              <a:gd name="f9" fmla="val 216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0000"/>
          </a:solidFill>
          <a:ln w="12701">
            <a:solidFill>
              <a:srgbClr val="FFFFFF"/>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5" name="Forme libre : forme 4"/>
          <p:cNvSpPr/>
          <p:nvPr/>
        </p:nvSpPr>
        <p:spPr>
          <a:xfrm>
            <a:off x="1340108" y="2808561"/>
            <a:ext cx="4505587" cy="3068711"/>
          </a:xfrm>
          <a:custGeom>
            <a:avLst/>
            <a:gdLst>
              <a:gd name="f0" fmla="val 10800000"/>
              <a:gd name="f1" fmla="val 5400000"/>
              <a:gd name="f2" fmla="val 180"/>
              <a:gd name="f3" fmla="val w"/>
              <a:gd name="f4" fmla="val h"/>
              <a:gd name="f5" fmla="val 0"/>
              <a:gd name="f6" fmla="val 4505585"/>
              <a:gd name="f7" fmla="val 2861046"/>
              <a:gd name="f8" fmla="val 286105"/>
              <a:gd name="f9" fmla="val 128094"/>
              <a:gd name="f10" fmla="val 4219480"/>
              <a:gd name="f11" fmla="val 4377491"/>
              <a:gd name="f12" fmla="val 2574941"/>
              <a:gd name="f13" fmla="val 2732952"/>
              <a:gd name="f14" fmla="+- 0 0 -90"/>
              <a:gd name="f15" fmla="*/ f3 1 4505585"/>
              <a:gd name="f16" fmla="*/ f4 1 2861046"/>
              <a:gd name="f17" fmla="+- f7 0 f5"/>
              <a:gd name="f18" fmla="+- f6 0 f5"/>
              <a:gd name="f19" fmla="*/ f14 f0 1"/>
              <a:gd name="f20" fmla="*/ f18 1 4505585"/>
              <a:gd name="f21" fmla="*/ f17 1 2861046"/>
              <a:gd name="f22" fmla="*/ 0 f18 1"/>
              <a:gd name="f23" fmla="*/ 286105 f17 1"/>
              <a:gd name="f24" fmla="*/ 286105 f18 1"/>
              <a:gd name="f25" fmla="*/ 0 f17 1"/>
              <a:gd name="f26" fmla="*/ 4219480 f18 1"/>
              <a:gd name="f27" fmla="*/ 4505585 f18 1"/>
              <a:gd name="f28" fmla="*/ 2574941 f17 1"/>
              <a:gd name="f29" fmla="*/ 2861046 f17 1"/>
              <a:gd name="f30" fmla="*/ f19 1 f2"/>
              <a:gd name="f31" fmla="*/ f22 1 4505585"/>
              <a:gd name="f32" fmla="*/ f23 1 2861046"/>
              <a:gd name="f33" fmla="*/ f24 1 4505585"/>
              <a:gd name="f34" fmla="*/ f25 1 2861046"/>
              <a:gd name="f35" fmla="*/ f26 1 4505585"/>
              <a:gd name="f36" fmla="*/ f27 1 4505585"/>
              <a:gd name="f37" fmla="*/ f28 1 2861046"/>
              <a:gd name="f38" fmla="*/ f29 1 2861046"/>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4505585" h="2861046">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FFCCCC">
              <a:alpha val="90000"/>
            </a:srgbClr>
          </a:solidFill>
          <a:ln w="12701">
            <a:solidFill>
              <a:srgbClr val="70AD47"/>
            </a:solidFill>
            <a:prstDash val="solid"/>
            <a:miter/>
          </a:ln>
        </p:spPr>
        <p:txBody>
          <a:bodyPr vert="horz" wrap="square" lIns="159992" tIns="159992" rIns="159992" bIns="159992" anchor="ctr" anchorCtr="1" compatLnSpc="1"/>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4000" b="1" i="0" u="none" strike="noStrike" kern="1200" cap="none" spc="0" baseline="0" dirty="0">
                <a:solidFill>
                  <a:srgbClr val="000000"/>
                </a:solidFill>
                <a:uFillTx/>
                <a:latin typeface="Calibri"/>
              </a:rPr>
              <a:t>Prestations définies</a:t>
            </a:r>
          </a:p>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2000" b="0" i="0" u="none" strike="noStrike" kern="1200" cap="none" spc="0" baseline="0" dirty="0">
                <a:solidFill>
                  <a:srgbClr val="000000"/>
                </a:solidFill>
                <a:uFillTx/>
                <a:latin typeface="Calibri"/>
              </a:rPr>
              <a:t>Le niveau de pension est défini. Le niveau de cotisations s’adapte pour assurer les engagements pris. Le taux de remplacement (rapport entre pension et salaire) est garanti. Les droits sont définis par des règles et non la conjoncture économique du pays. </a:t>
            </a:r>
            <a:r>
              <a:rPr lang="fr-FR" sz="2000" b="1" i="0" u="none" strike="noStrike" kern="1200" cap="none" spc="0" baseline="0" dirty="0">
                <a:solidFill>
                  <a:srgbClr val="000000"/>
                </a:solidFill>
                <a:uFillTx/>
                <a:latin typeface="Calibri"/>
              </a:rPr>
              <a:t>Système actuel</a:t>
            </a:r>
            <a:endParaRPr lang="en-US" sz="2000" b="0" i="0" u="none" strike="noStrike" kern="1200" cap="none" spc="0" baseline="0" dirty="0">
              <a:solidFill>
                <a:srgbClr val="000000"/>
              </a:solidFill>
              <a:uFillTx/>
              <a:latin typeface="Calibri"/>
            </a:endParaRPr>
          </a:p>
        </p:txBody>
      </p:sp>
      <p:sp>
        <p:nvSpPr>
          <p:cNvPr id="6" name="Forme libre : forme 5"/>
          <p:cNvSpPr/>
          <p:nvPr/>
        </p:nvSpPr>
        <p:spPr>
          <a:xfrm>
            <a:off x="6346310" y="2332972"/>
            <a:ext cx="4505587" cy="2861047"/>
          </a:xfrm>
          <a:custGeom>
            <a:avLst/>
            <a:gdLst>
              <a:gd name="f0" fmla="val 10800000"/>
              <a:gd name="f1" fmla="val 5400000"/>
              <a:gd name="f2" fmla="val 16200000"/>
              <a:gd name="f3" fmla="val w"/>
              <a:gd name="f4" fmla="val h"/>
              <a:gd name="f5" fmla="val ss"/>
              <a:gd name="f6" fmla="val 0"/>
              <a:gd name="f7" fmla="*/ 5419351 1 1725033"/>
              <a:gd name="f8" fmla="val 45"/>
              <a:gd name="f9" fmla="val 216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70C0"/>
          </a:solidFill>
          <a:ln w="12701">
            <a:solidFill>
              <a:srgbClr val="FFFFFF"/>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7" name="Forme libre : forme 6"/>
          <p:cNvSpPr/>
          <p:nvPr/>
        </p:nvSpPr>
        <p:spPr>
          <a:xfrm>
            <a:off x="6846926" y="2808561"/>
            <a:ext cx="4505587" cy="2996703"/>
          </a:xfrm>
          <a:custGeom>
            <a:avLst/>
            <a:gdLst>
              <a:gd name="f0" fmla="val 10800000"/>
              <a:gd name="f1" fmla="val 5400000"/>
              <a:gd name="f2" fmla="val 180"/>
              <a:gd name="f3" fmla="val w"/>
              <a:gd name="f4" fmla="val h"/>
              <a:gd name="f5" fmla="val 0"/>
              <a:gd name="f6" fmla="val 4505585"/>
              <a:gd name="f7" fmla="val 2861046"/>
              <a:gd name="f8" fmla="val 286105"/>
              <a:gd name="f9" fmla="val 128094"/>
              <a:gd name="f10" fmla="val 4219480"/>
              <a:gd name="f11" fmla="val 4377491"/>
              <a:gd name="f12" fmla="val 2574941"/>
              <a:gd name="f13" fmla="val 2732952"/>
              <a:gd name="f14" fmla="+- 0 0 -90"/>
              <a:gd name="f15" fmla="*/ f3 1 4505585"/>
              <a:gd name="f16" fmla="*/ f4 1 2861046"/>
              <a:gd name="f17" fmla="+- f7 0 f5"/>
              <a:gd name="f18" fmla="+- f6 0 f5"/>
              <a:gd name="f19" fmla="*/ f14 f0 1"/>
              <a:gd name="f20" fmla="*/ f18 1 4505585"/>
              <a:gd name="f21" fmla="*/ f17 1 2861046"/>
              <a:gd name="f22" fmla="*/ 0 f18 1"/>
              <a:gd name="f23" fmla="*/ 286105 f17 1"/>
              <a:gd name="f24" fmla="*/ 286105 f18 1"/>
              <a:gd name="f25" fmla="*/ 0 f17 1"/>
              <a:gd name="f26" fmla="*/ 4219480 f18 1"/>
              <a:gd name="f27" fmla="*/ 4505585 f18 1"/>
              <a:gd name="f28" fmla="*/ 2574941 f17 1"/>
              <a:gd name="f29" fmla="*/ 2861046 f17 1"/>
              <a:gd name="f30" fmla="*/ f19 1 f2"/>
              <a:gd name="f31" fmla="*/ f22 1 4505585"/>
              <a:gd name="f32" fmla="*/ f23 1 2861046"/>
              <a:gd name="f33" fmla="*/ f24 1 4505585"/>
              <a:gd name="f34" fmla="*/ f25 1 2861046"/>
              <a:gd name="f35" fmla="*/ f26 1 4505585"/>
              <a:gd name="f36" fmla="*/ f27 1 4505585"/>
              <a:gd name="f37" fmla="*/ f28 1 2861046"/>
              <a:gd name="f38" fmla="*/ f29 1 2861046"/>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4505585" h="2861046">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DAE3F3">
              <a:alpha val="90000"/>
            </a:srgbClr>
          </a:solidFill>
          <a:ln w="12701">
            <a:solidFill>
              <a:srgbClr val="70AD47"/>
            </a:solidFill>
            <a:prstDash val="solid"/>
            <a:miter/>
          </a:ln>
        </p:spPr>
        <p:txBody>
          <a:bodyPr vert="horz" wrap="square" lIns="159992" tIns="159992" rIns="159992" bIns="159992" anchor="ctr" anchorCtr="1" compatLnSpc="1"/>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3600" b="1" i="0" u="none" strike="noStrike" kern="1200" cap="none" spc="0" baseline="0" dirty="0">
                <a:solidFill>
                  <a:srgbClr val="000000"/>
                </a:solidFill>
                <a:uFillTx/>
                <a:latin typeface="Calibri"/>
              </a:rPr>
              <a:t>Cotisations définies</a:t>
            </a:r>
            <a:r>
              <a:rPr lang="fr-FR" sz="2000" b="1" i="0" u="none" strike="noStrike" kern="1200" cap="none" spc="0" baseline="0" dirty="0">
                <a:solidFill>
                  <a:srgbClr val="000000"/>
                </a:solidFill>
                <a:uFillTx/>
                <a:latin typeface="Calibri"/>
              </a:rPr>
              <a:t> </a:t>
            </a:r>
            <a:endParaRPr lang="fr-FR" sz="2000" dirty="0">
              <a:solidFill>
                <a:srgbClr val="000000"/>
              </a:solidFill>
              <a:latin typeface="Calibri"/>
            </a:endParaRPr>
          </a:p>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2000" b="0" i="0" u="none" strike="noStrike" kern="1200" cap="none" spc="0" baseline="0" dirty="0">
                <a:solidFill>
                  <a:srgbClr val="000000"/>
                </a:solidFill>
                <a:uFillTx/>
                <a:latin typeface="Calibri"/>
              </a:rPr>
              <a:t>Les cotisations sont fixées ( la part consacrée aux pensions) et c’est le niveau de pension qui doit s’adapter à l’équilibre du système. Il n’y a aucune garantie ni visibilité sur le montant qui sera perçu. </a:t>
            </a:r>
            <a:r>
              <a:rPr lang="fr-FR" sz="2000" b="1" i="0" u="none" strike="noStrike" kern="1200" cap="none" spc="0" baseline="0" dirty="0">
                <a:solidFill>
                  <a:srgbClr val="000000"/>
                </a:solidFill>
                <a:uFillTx/>
                <a:latin typeface="Calibri"/>
              </a:rPr>
              <a:t>Réforme : Système à points, comptes notionnels, système à rendement défini à points</a:t>
            </a:r>
            <a:r>
              <a:rPr lang="fr-FR" sz="2000" b="0" i="0" u="none" strike="noStrike" kern="1200" cap="none" spc="0" baseline="0" dirty="0">
                <a:solidFill>
                  <a:srgbClr val="000000"/>
                </a:solidFill>
                <a:uFillTx/>
                <a:latin typeface="Calibri"/>
              </a:rPr>
              <a:t>…</a:t>
            </a:r>
            <a:endParaRPr lang="en-US" sz="2000" b="0" i="0" u="none" strike="noStrike" kern="1200" cap="none" spc="0" baseline="0" dirty="0">
              <a:solidFill>
                <a:srgbClr val="000000"/>
              </a:solidFill>
              <a:uFillTx/>
              <a:latin typeface="Calibri"/>
            </a:endParaRPr>
          </a:p>
        </p:txBody>
      </p:sp>
      <p:sp>
        <p:nvSpPr>
          <p:cNvPr id="8" name="Espace réservé du numéro de diapositive 7">
            <a:extLst>
              <a:ext uri="{FF2B5EF4-FFF2-40B4-BE49-F238E27FC236}">
                <a16:creationId xmlns:a16="http://schemas.microsoft.com/office/drawing/2014/main" xmlns="" id="{9320437C-3DB4-40BE-914C-AC3EAF58FF33}"/>
              </a:ext>
            </a:extLst>
          </p:cNvPr>
          <p:cNvSpPr>
            <a:spLocks noGrp="1"/>
          </p:cNvSpPr>
          <p:nvPr>
            <p:ph type="sldNum" sz="quarter" idx="8"/>
          </p:nvPr>
        </p:nvSpPr>
        <p:spPr/>
        <p:txBody>
          <a:bodyPr/>
          <a:lstStyle/>
          <a:p>
            <a:pPr lvl="0"/>
            <a:fld id="{FAA297C8-9204-4E18-B571-55229728029D}" type="slidenum">
              <a:rPr lang="fr-FR" smtClean="0"/>
              <a:t>10</a:t>
            </a:fld>
            <a:endParaRPr lang="fr-F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heckerboard(across)">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11">
    <p:bg>
      <p:bgPr>
        <a:solidFill>
          <a:srgbClr val="FFFFFF"/>
        </a:solidFill>
        <a:effectLst/>
      </p:bgPr>
    </p:bg>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p>
            <a:pPr lvl="0"/>
            <a:r>
              <a:rPr lang="fr-FR" b="1"/>
              <a:t>2</a:t>
            </a:r>
            <a:r>
              <a:rPr lang="fr-FR" b="1" baseline="30000"/>
              <a:t>ème</a:t>
            </a:r>
            <a:r>
              <a:rPr lang="fr-FR" b="1"/>
              <a:t>  grande rupture avec le système actuel</a:t>
            </a:r>
          </a:p>
        </p:txBody>
      </p:sp>
      <p:sp>
        <p:nvSpPr>
          <p:cNvPr id="4" name="Forme libre : forme 3"/>
          <p:cNvSpPr/>
          <p:nvPr/>
        </p:nvSpPr>
        <p:spPr>
          <a:xfrm>
            <a:off x="839483" y="2332972"/>
            <a:ext cx="4505587" cy="3472292"/>
          </a:xfrm>
          <a:custGeom>
            <a:avLst/>
            <a:gdLst>
              <a:gd name="f0" fmla="val 10800000"/>
              <a:gd name="f1" fmla="val 5400000"/>
              <a:gd name="f2" fmla="val 16200000"/>
              <a:gd name="f3" fmla="val w"/>
              <a:gd name="f4" fmla="val h"/>
              <a:gd name="f5" fmla="val ss"/>
              <a:gd name="f6" fmla="val 0"/>
              <a:gd name="f7" fmla="*/ 5419351 1 1725033"/>
              <a:gd name="f8" fmla="val 45"/>
              <a:gd name="f9" fmla="val 216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0000"/>
          </a:solidFill>
          <a:ln w="12701">
            <a:solidFill>
              <a:srgbClr val="FFFFFF"/>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5" name="Forme libre : forme 4"/>
          <p:cNvSpPr/>
          <p:nvPr/>
        </p:nvSpPr>
        <p:spPr>
          <a:xfrm>
            <a:off x="1340098" y="2808561"/>
            <a:ext cx="4539878" cy="3644775"/>
          </a:xfrm>
          <a:custGeom>
            <a:avLst/>
            <a:gdLst>
              <a:gd name="f0" fmla="val 10800000"/>
              <a:gd name="f1" fmla="val 5400000"/>
              <a:gd name="f2" fmla="val 180"/>
              <a:gd name="f3" fmla="val w"/>
              <a:gd name="f4" fmla="val h"/>
              <a:gd name="f5" fmla="val 0"/>
              <a:gd name="f6" fmla="val 4505585"/>
              <a:gd name="f7" fmla="val 2861046"/>
              <a:gd name="f8" fmla="val 286105"/>
              <a:gd name="f9" fmla="val 128094"/>
              <a:gd name="f10" fmla="val 4219480"/>
              <a:gd name="f11" fmla="val 4377491"/>
              <a:gd name="f12" fmla="val 2574941"/>
              <a:gd name="f13" fmla="val 2732952"/>
              <a:gd name="f14" fmla="+- 0 0 -90"/>
              <a:gd name="f15" fmla="*/ f3 1 4505585"/>
              <a:gd name="f16" fmla="*/ f4 1 2861046"/>
              <a:gd name="f17" fmla="+- f7 0 f5"/>
              <a:gd name="f18" fmla="+- f6 0 f5"/>
              <a:gd name="f19" fmla="*/ f14 f0 1"/>
              <a:gd name="f20" fmla="*/ f18 1 4505585"/>
              <a:gd name="f21" fmla="*/ f17 1 2861046"/>
              <a:gd name="f22" fmla="*/ 0 f18 1"/>
              <a:gd name="f23" fmla="*/ 286105 f17 1"/>
              <a:gd name="f24" fmla="*/ 286105 f18 1"/>
              <a:gd name="f25" fmla="*/ 0 f17 1"/>
              <a:gd name="f26" fmla="*/ 4219480 f18 1"/>
              <a:gd name="f27" fmla="*/ 4505585 f18 1"/>
              <a:gd name="f28" fmla="*/ 2574941 f17 1"/>
              <a:gd name="f29" fmla="*/ 2861046 f17 1"/>
              <a:gd name="f30" fmla="*/ f19 1 f2"/>
              <a:gd name="f31" fmla="*/ f22 1 4505585"/>
              <a:gd name="f32" fmla="*/ f23 1 2861046"/>
              <a:gd name="f33" fmla="*/ f24 1 4505585"/>
              <a:gd name="f34" fmla="*/ f25 1 2861046"/>
              <a:gd name="f35" fmla="*/ f26 1 4505585"/>
              <a:gd name="f36" fmla="*/ f27 1 4505585"/>
              <a:gd name="f37" fmla="*/ f28 1 2861046"/>
              <a:gd name="f38" fmla="*/ f29 1 2861046"/>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4505585" h="2861046">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FFCCCC">
              <a:alpha val="90000"/>
            </a:srgbClr>
          </a:solidFill>
          <a:ln w="12701">
            <a:solidFill>
              <a:srgbClr val="4472C4"/>
            </a:solidFill>
            <a:prstDash val="solid"/>
            <a:miter/>
          </a:ln>
        </p:spPr>
        <p:txBody>
          <a:bodyPr vert="horz" wrap="square" lIns="152375" tIns="152375" rIns="152375" bIns="152375" anchor="ctr" anchorCtr="1" compatLnSpc="1"/>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3600" b="1" i="0" u="none" strike="noStrike" kern="1200" cap="none" spc="0" baseline="0" dirty="0">
                <a:solidFill>
                  <a:srgbClr val="000000"/>
                </a:solidFill>
                <a:uFillTx/>
                <a:latin typeface="Calibri"/>
              </a:rPr>
              <a:t>Système redistributif </a:t>
            </a:r>
            <a:endParaRPr lang="fr-FR" b="1" dirty="0">
              <a:solidFill>
                <a:srgbClr val="000000"/>
              </a:solidFill>
              <a:latin typeface="Calibri"/>
            </a:endParaRPr>
          </a:p>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1800" b="1" i="0" u="none" strike="noStrike" kern="1200" cap="none" spc="0" baseline="0" dirty="0">
                <a:solidFill>
                  <a:srgbClr val="000000"/>
                </a:solidFill>
                <a:uFillTx/>
                <a:latin typeface="Calibri"/>
              </a:rPr>
              <a:t> </a:t>
            </a:r>
            <a:r>
              <a:rPr lang="fr-FR" sz="1800" b="0" i="0" u="none" strike="noStrike" kern="1200" cap="none" spc="0" baseline="0" dirty="0">
                <a:solidFill>
                  <a:srgbClr val="000000"/>
                </a:solidFill>
                <a:uFillTx/>
                <a:latin typeface="Calibri"/>
              </a:rPr>
              <a:t>Les mécanismes de solidarité dans le système actuel sont des dispositifs qui prennent en compte les aléas de carrière ou de vie qui conduisent à des périodes d’interruption d’activité. </a:t>
            </a:r>
          </a:p>
          <a:p>
            <a:pPr algn="ctr" defTabSz="800100">
              <a:lnSpc>
                <a:spcPct val="90000"/>
              </a:lnSpc>
              <a:spcAft>
                <a:spcPts val="800"/>
              </a:spcAft>
              <a:defRPr sz="1800" b="0" i="0" u="none" strike="noStrike" kern="0" cap="none" spc="0" baseline="0">
                <a:solidFill>
                  <a:srgbClr val="000000"/>
                </a:solidFill>
                <a:uFillTx/>
              </a:defRPr>
            </a:pPr>
            <a:r>
              <a:rPr lang="fr-FR" b="1" dirty="0">
                <a:solidFill>
                  <a:srgbClr val="000000"/>
                </a:solidFill>
              </a:rPr>
              <a:t>Système actuel : </a:t>
            </a:r>
            <a:r>
              <a:rPr lang="fr-FR" sz="1800" b="1" i="0" u="none" strike="noStrike" kern="1200" cap="none" spc="0" baseline="0" dirty="0">
                <a:solidFill>
                  <a:srgbClr val="000000"/>
                </a:solidFill>
                <a:uFillTx/>
                <a:latin typeface="Calibri"/>
              </a:rPr>
              <a:t>Les solidarités sont au cœur du système</a:t>
            </a:r>
          </a:p>
        </p:txBody>
      </p:sp>
      <p:sp>
        <p:nvSpPr>
          <p:cNvPr id="6" name="Forme libre : forme 5"/>
          <p:cNvSpPr/>
          <p:nvPr/>
        </p:nvSpPr>
        <p:spPr>
          <a:xfrm>
            <a:off x="6346310" y="2332972"/>
            <a:ext cx="4505587" cy="3472292"/>
          </a:xfrm>
          <a:custGeom>
            <a:avLst/>
            <a:gdLst>
              <a:gd name="f0" fmla="val 10800000"/>
              <a:gd name="f1" fmla="val 5400000"/>
              <a:gd name="f2" fmla="val 16200000"/>
              <a:gd name="f3" fmla="val w"/>
              <a:gd name="f4" fmla="val h"/>
              <a:gd name="f5" fmla="val ss"/>
              <a:gd name="f6" fmla="val 0"/>
              <a:gd name="f7" fmla="*/ 5419351 1 1725033"/>
              <a:gd name="f8" fmla="val 45"/>
              <a:gd name="f9" fmla="val 216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4472C4"/>
          </a:solidFill>
          <a:ln w="12701">
            <a:solidFill>
              <a:srgbClr val="FFFFFF"/>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7" name="Forme libre : forme 6"/>
          <p:cNvSpPr/>
          <p:nvPr/>
        </p:nvSpPr>
        <p:spPr>
          <a:xfrm>
            <a:off x="6846926" y="2808561"/>
            <a:ext cx="4505587" cy="3644775"/>
          </a:xfrm>
          <a:custGeom>
            <a:avLst/>
            <a:gdLst>
              <a:gd name="f0" fmla="val 10800000"/>
              <a:gd name="f1" fmla="val 5400000"/>
              <a:gd name="f2" fmla="val 180"/>
              <a:gd name="f3" fmla="val w"/>
              <a:gd name="f4" fmla="val h"/>
              <a:gd name="f5" fmla="val 0"/>
              <a:gd name="f6" fmla="val 4505585"/>
              <a:gd name="f7" fmla="val 2861046"/>
              <a:gd name="f8" fmla="val 286105"/>
              <a:gd name="f9" fmla="val 128094"/>
              <a:gd name="f10" fmla="val 4219480"/>
              <a:gd name="f11" fmla="val 4377491"/>
              <a:gd name="f12" fmla="val 2574941"/>
              <a:gd name="f13" fmla="val 2732952"/>
              <a:gd name="f14" fmla="+- 0 0 -90"/>
              <a:gd name="f15" fmla="*/ f3 1 4505585"/>
              <a:gd name="f16" fmla="*/ f4 1 2861046"/>
              <a:gd name="f17" fmla="+- f7 0 f5"/>
              <a:gd name="f18" fmla="+- f6 0 f5"/>
              <a:gd name="f19" fmla="*/ f14 f0 1"/>
              <a:gd name="f20" fmla="*/ f18 1 4505585"/>
              <a:gd name="f21" fmla="*/ f17 1 2861046"/>
              <a:gd name="f22" fmla="*/ 0 f18 1"/>
              <a:gd name="f23" fmla="*/ 286105 f17 1"/>
              <a:gd name="f24" fmla="*/ 286105 f18 1"/>
              <a:gd name="f25" fmla="*/ 0 f17 1"/>
              <a:gd name="f26" fmla="*/ 4219480 f18 1"/>
              <a:gd name="f27" fmla="*/ 4505585 f18 1"/>
              <a:gd name="f28" fmla="*/ 2574941 f17 1"/>
              <a:gd name="f29" fmla="*/ 2861046 f17 1"/>
              <a:gd name="f30" fmla="*/ f19 1 f2"/>
              <a:gd name="f31" fmla="*/ f22 1 4505585"/>
              <a:gd name="f32" fmla="*/ f23 1 2861046"/>
              <a:gd name="f33" fmla="*/ f24 1 4505585"/>
              <a:gd name="f34" fmla="*/ f25 1 2861046"/>
              <a:gd name="f35" fmla="*/ f26 1 4505585"/>
              <a:gd name="f36" fmla="*/ f27 1 4505585"/>
              <a:gd name="f37" fmla="*/ f28 1 2861046"/>
              <a:gd name="f38" fmla="*/ f29 1 2861046"/>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4505585" h="2861046">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DAE3F3">
              <a:alpha val="90000"/>
            </a:srgbClr>
          </a:solidFill>
          <a:ln w="12701">
            <a:solidFill>
              <a:srgbClr val="4472C4"/>
            </a:solidFill>
            <a:prstDash val="solid"/>
            <a:miter/>
          </a:ln>
        </p:spPr>
        <p:txBody>
          <a:bodyPr vert="horz" wrap="square" lIns="152375" tIns="152375" rIns="152375" bIns="152375" anchor="ctr" anchorCtr="1" compatLnSpc="1"/>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3600" b="1" i="0" u="none" strike="noStrike" kern="1200" cap="none" spc="0" baseline="0" dirty="0">
                <a:solidFill>
                  <a:srgbClr val="000000"/>
                </a:solidFill>
                <a:uFillTx/>
                <a:latin typeface="Calibri"/>
              </a:rPr>
              <a:t>Système contributif  </a:t>
            </a:r>
            <a:r>
              <a:rPr lang="fr-FR" b="1" dirty="0">
                <a:solidFill>
                  <a:srgbClr val="000000"/>
                </a:solidFill>
                <a:latin typeface="Calibri"/>
              </a:rPr>
              <a:t> </a:t>
            </a:r>
          </a:p>
          <a:p>
            <a:pPr lvl="0" algn="ctr" defTabSz="800100">
              <a:lnSpc>
                <a:spcPct val="90000"/>
              </a:lnSpc>
              <a:spcAft>
                <a:spcPts val="800"/>
              </a:spcAft>
              <a:defRPr sz="1800" b="0" i="0" u="none" strike="noStrike" kern="0" cap="none" spc="0" baseline="0">
                <a:solidFill>
                  <a:srgbClr val="000000"/>
                </a:solidFill>
                <a:uFillTx/>
              </a:defRPr>
            </a:pPr>
            <a:r>
              <a:rPr lang="fr-FR" dirty="0">
                <a:solidFill>
                  <a:srgbClr val="000000"/>
                </a:solidFill>
              </a:rPr>
              <a:t>« </a:t>
            </a:r>
            <a:r>
              <a:rPr lang="fr-FR" b="1" i="1" dirty="0">
                <a:solidFill>
                  <a:srgbClr val="000000"/>
                </a:solidFill>
              </a:rPr>
              <a:t>Un euro cotisé donne les mêmes droits quel que soit le moment où il a été versé, quel que soit le statut de celui qui a cotisé…</a:t>
            </a:r>
            <a:r>
              <a:rPr lang="fr-FR" b="1" dirty="0">
                <a:solidFill>
                  <a:srgbClr val="000000"/>
                </a:solidFill>
              </a:rPr>
              <a:t> </a:t>
            </a:r>
            <a:r>
              <a:rPr lang="fr-FR" dirty="0">
                <a:solidFill>
                  <a:srgbClr val="000000"/>
                </a:solidFill>
              </a:rPr>
              <a:t>»</a:t>
            </a:r>
            <a:r>
              <a:rPr lang="fr-FR" dirty="0">
                <a:solidFill>
                  <a:srgbClr val="000000"/>
                </a:solidFill>
                <a:latin typeface="Calibri"/>
              </a:rPr>
              <a:t>. L</a:t>
            </a:r>
            <a:r>
              <a:rPr lang="fr-FR" sz="1800" b="0" i="0" u="none" strike="noStrike" kern="1200" cap="none" spc="0" baseline="0" dirty="0">
                <a:solidFill>
                  <a:srgbClr val="000000"/>
                </a:solidFill>
                <a:uFillTx/>
                <a:latin typeface="Calibri"/>
              </a:rPr>
              <a:t>es pensions perçues par une personne pendant sa retraite doivent être proportionnelles à la somme actualisée de l’ensemble des cotisations versées au cours de sa carrière. Principe d’épargne salariale. </a:t>
            </a:r>
            <a:r>
              <a:rPr lang="fr-FR" b="1" kern="0" dirty="0">
                <a:solidFill>
                  <a:srgbClr val="000000"/>
                </a:solidFill>
                <a:latin typeface="Calibri"/>
              </a:rPr>
              <a:t>Réforme : L</a:t>
            </a:r>
            <a:r>
              <a:rPr lang="fr-FR" sz="1800" b="1" i="0" u="none" strike="noStrike" kern="1200" cap="none" spc="0" baseline="0" dirty="0">
                <a:solidFill>
                  <a:srgbClr val="000000"/>
                </a:solidFill>
                <a:uFillTx/>
                <a:latin typeface="Calibri"/>
              </a:rPr>
              <a:t>es solidarités sont sorties du système. </a:t>
            </a:r>
            <a:endParaRPr lang="en-US" sz="1800" b="1" i="0" u="none" strike="noStrike" kern="1200" cap="none" spc="0" baseline="0" dirty="0">
              <a:solidFill>
                <a:srgbClr val="000000"/>
              </a:solidFill>
              <a:uFillTx/>
              <a:latin typeface="Calibri"/>
            </a:endParaRPr>
          </a:p>
        </p:txBody>
      </p:sp>
      <p:sp>
        <p:nvSpPr>
          <p:cNvPr id="8" name="Espace réservé du numéro de diapositive 7">
            <a:extLst>
              <a:ext uri="{FF2B5EF4-FFF2-40B4-BE49-F238E27FC236}">
                <a16:creationId xmlns:a16="http://schemas.microsoft.com/office/drawing/2014/main" xmlns="" id="{7F875798-B48E-4CC5-977F-70E8416256DA}"/>
              </a:ext>
            </a:extLst>
          </p:cNvPr>
          <p:cNvSpPr>
            <a:spLocks noGrp="1"/>
          </p:cNvSpPr>
          <p:nvPr>
            <p:ph type="sldNum" sz="quarter" idx="8"/>
          </p:nvPr>
        </p:nvSpPr>
        <p:spPr/>
        <p:txBody>
          <a:bodyPr/>
          <a:lstStyle/>
          <a:p>
            <a:pPr lvl="0"/>
            <a:fld id="{FAA297C8-9204-4E18-B571-55229728029D}" type="slidenum">
              <a:rPr lang="fr-FR" smtClean="0"/>
              <a:t>11</a:t>
            </a:fld>
            <a:endParaRPr lang="fr-F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60">
    <p:spTree>
      <p:nvGrpSpPr>
        <p:cNvPr id="1" name=""/>
        <p:cNvGrpSpPr/>
        <p:nvPr/>
      </p:nvGrpSpPr>
      <p:grpSpPr>
        <a:xfrm>
          <a:off x="0" y="0"/>
          <a:ext cx="0" cy="0"/>
          <a:chOff x="0" y="0"/>
          <a:chExt cx="0" cy="0"/>
        </a:xfrm>
      </p:grpSpPr>
      <p:sp>
        <p:nvSpPr>
          <p:cNvPr id="2" name="Titre 1"/>
          <p:cNvSpPr txBox="1">
            <a:spLocks noGrp="1"/>
          </p:cNvSpPr>
          <p:nvPr>
            <p:ph type="title"/>
          </p:nvPr>
        </p:nvSpPr>
        <p:spPr>
          <a:xfrm>
            <a:off x="838203" y="963878"/>
            <a:ext cx="3494361" cy="4930243"/>
          </a:xfrm>
        </p:spPr>
        <p:txBody>
          <a:bodyPr anchorCtr="1"/>
          <a:lstStyle/>
          <a:p>
            <a:pPr lvl="0" algn="r"/>
            <a:r>
              <a:rPr lang="fr-FR" sz="4000" b="1">
                <a:solidFill>
                  <a:srgbClr val="4472C4"/>
                </a:solidFill>
              </a:rPr>
              <a:t>Une réforme systémique</a:t>
            </a:r>
            <a:endParaRPr lang="fr-FR" sz="4000">
              <a:solidFill>
                <a:srgbClr val="4472C4"/>
              </a:solidFill>
            </a:endParaRPr>
          </a:p>
        </p:txBody>
      </p:sp>
      <p:sp>
        <p:nvSpPr>
          <p:cNvPr id="3" name="Espace réservé du contenu 2"/>
          <p:cNvSpPr txBox="1">
            <a:spLocks noGrp="1"/>
          </p:cNvSpPr>
          <p:nvPr>
            <p:ph idx="1"/>
          </p:nvPr>
        </p:nvSpPr>
        <p:spPr>
          <a:xfrm>
            <a:off x="4976027" y="963878"/>
            <a:ext cx="6377766" cy="4930243"/>
          </a:xfrm>
          <a:solidFill>
            <a:srgbClr val="DAE3F3"/>
          </a:solidFill>
        </p:spPr>
        <p:txBody>
          <a:bodyPr anchor="ctr"/>
          <a:lstStyle/>
          <a:p>
            <a:pPr marL="0" lvl="0" indent="0">
              <a:buNone/>
            </a:pPr>
            <a:endParaRPr lang="fr-FR" sz="1900" dirty="0"/>
          </a:p>
          <a:p>
            <a:pPr marL="0" lvl="0" indent="0">
              <a:buNone/>
            </a:pPr>
            <a:r>
              <a:rPr lang="fr-FR" sz="1900" b="1" dirty="0"/>
              <a:t>Cette réforme n’est pas une réforme de plus de notre système de retraite mais la  fin des  42 régimes </a:t>
            </a:r>
            <a:r>
              <a:rPr lang="fr-FR" sz="1900" dirty="0"/>
              <a:t>(régime général, complémentaires, spéciaux et régimes de la fonction publique) </a:t>
            </a:r>
          </a:p>
          <a:p>
            <a:pPr marL="0" lvl="0" indent="0">
              <a:buNone/>
            </a:pPr>
            <a:r>
              <a:rPr lang="fr-FR" sz="1900" dirty="0"/>
              <a:t>- Même si les régimes et les règles de calcul sont multiples le taux de remplacement reste globalement le même pour une carrière complète (entre 70 et 75%). </a:t>
            </a:r>
          </a:p>
          <a:p>
            <a:pPr marL="0" lvl="0" indent="0">
              <a:buNone/>
            </a:pPr>
            <a:r>
              <a:rPr lang="fr-FR" sz="1900" dirty="0"/>
              <a:t>- Remise en question du statut des fonctionnaires et du financement par l’Etat de leurs retraites.</a:t>
            </a:r>
          </a:p>
          <a:p>
            <a:pPr marL="0" lvl="0" indent="0">
              <a:buNone/>
            </a:pPr>
            <a:r>
              <a:rPr lang="fr-FR" sz="1900" dirty="0"/>
              <a:t>- Choix d’un système à rendement défini (nom donné par le COR en 2010 à partir des travaux de </a:t>
            </a:r>
            <a:r>
              <a:rPr lang="fr-FR" sz="1900" dirty="0" err="1"/>
              <a:t>Bozio</a:t>
            </a:r>
            <a:r>
              <a:rPr lang="fr-FR" sz="1900" dirty="0"/>
              <a:t> et Piketty)</a:t>
            </a:r>
          </a:p>
          <a:p>
            <a:pPr marL="0" lvl="0" indent="0">
              <a:buNone/>
            </a:pPr>
            <a:r>
              <a:rPr lang="fr-FR" sz="1900" dirty="0"/>
              <a:t>- « plus de justice et d’équité » = nécessité d’un mode de calcul unique.</a:t>
            </a:r>
          </a:p>
          <a:p>
            <a:pPr marL="0" lvl="0" indent="0">
              <a:buNone/>
            </a:pPr>
            <a:r>
              <a:rPr lang="fr-FR" sz="1900" dirty="0"/>
              <a:t>- Système par répartition</a:t>
            </a:r>
          </a:p>
          <a:p>
            <a:pPr marL="0" lvl="0" indent="0">
              <a:buNone/>
            </a:pPr>
            <a:endParaRPr lang="fr-FR" sz="1900" dirty="0"/>
          </a:p>
          <a:p>
            <a:pPr lvl="0"/>
            <a:endParaRPr lang="fr-FR" sz="1900" dirty="0"/>
          </a:p>
        </p:txBody>
      </p:sp>
      <p:sp>
        <p:nvSpPr>
          <p:cNvPr id="5" name="Espace réservé du numéro de diapositive 4">
            <a:extLst>
              <a:ext uri="{FF2B5EF4-FFF2-40B4-BE49-F238E27FC236}">
                <a16:creationId xmlns:a16="http://schemas.microsoft.com/office/drawing/2014/main" xmlns="" id="{FAC7FFF7-39B0-4591-B655-91099C0D0B71}"/>
              </a:ext>
            </a:extLst>
          </p:cNvPr>
          <p:cNvSpPr>
            <a:spLocks noGrp="1"/>
          </p:cNvSpPr>
          <p:nvPr>
            <p:ph type="sldNum" sz="quarter" idx="8"/>
          </p:nvPr>
        </p:nvSpPr>
        <p:spPr/>
        <p:txBody>
          <a:bodyPr/>
          <a:lstStyle/>
          <a:p>
            <a:pPr lvl="0"/>
            <a:fld id="{FAA297C8-9204-4E18-B571-55229728029D}" type="slidenum">
              <a:rPr lang="fr-FR" smtClean="0"/>
              <a:t>12</a:t>
            </a:fld>
            <a:endParaRPr lang="fr-F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name="Slide22">
    <p:spTree>
      <p:nvGrpSpPr>
        <p:cNvPr id="1" name=""/>
        <p:cNvGrpSpPr/>
        <p:nvPr/>
      </p:nvGrpSpPr>
      <p:grpSpPr>
        <a:xfrm>
          <a:off x="0" y="0"/>
          <a:ext cx="0" cy="0"/>
          <a:chOff x="0" y="0"/>
          <a:chExt cx="0" cy="0"/>
        </a:xfrm>
      </p:grpSpPr>
      <p:sp>
        <p:nvSpPr>
          <p:cNvPr id="2" name="Titre 1"/>
          <p:cNvSpPr txBox="1">
            <a:spLocks noGrp="1"/>
          </p:cNvSpPr>
          <p:nvPr>
            <p:ph type="title"/>
          </p:nvPr>
        </p:nvSpPr>
        <p:spPr>
          <a:xfrm>
            <a:off x="838203" y="963878"/>
            <a:ext cx="3494361" cy="4930243"/>
          </a:xfrm>
        </p:spPr>
        <p:txBody>
          <a:bodyPr anchorCtr="1"/>
          <a:lstStyle/>
          <a:p>
            <a:pPr lvl="0" algn="r"/>
            <a:r>
              <a:rPr lang="fr-FR" sz="4000" b="1">
                <a:solidFill>
                  <a:srgbClr val="FF0000"/>
                </a:solidFill>
              </a:rPr>
              <a:t>Système actuel</a:t>
            </a:r>
            <a:r>
              <a:rPr lang="fr-FR" sz="4000">
                <a:solidFill>
                  <a:srgbClr val="FF0000"/>
                </a:solidFill>
              </a:rPr>
              <a:t/>
            </a:r>
            <a:br>
              <a:rPr lang="fr-FR" sz="4000">
                <a:solidFill>
                  <a:srgbClr val="FF0000"/>
                </a:solidFill>
              </a:rPr>
            </a:br>
            <a:r>
              <a:rPr lang="fr-FR" sz="4000">
                <a:solidFill>
                  <a:srgbClr val="FF0000"/>
                </a:solidFill>
              </a:rPr>
              <a:t/>
            </a:r>
            <a:br>
              <a:rPr lang="fr-FR" sz="4000">
                <a:solidFill>
                  <a:srgbClr val="FF0000"/>
                </a:solidFill>
              </a:rPr>
            </a:br>
            <a:r>
              <a:rPr lang="fr-FR" sz="4000">
                <a:solidFill>
                  <a:srgbClr val="FF0000"/>
                </a:solidFill>
              </a:rPr>
              <a:t> Taux de remplacement</a:t>
            </a:r>
          </a:p>
        </p:txBody>
      </p:sp>
      <p:sp>
        <p:nvSpPr>
          <p:cNvPr id="3" name="Espace réservé du contenu 2"/>
          <p:cNvSpPr txBox="1">
            <a:spLocks noGrp="1"/>
          </p:cNvSpPr>
          <p:nvPr>
            <p:ph idx="1"/>
          </p:nvPr>
        </p:nvSpPr>
        <p:spPr>
          <a:xfrm>
            <a:off x="4976027" y="963879"/>
            <a:ext cx="6377766" cy="3977289"/>
          </a:xfrm>
          <a:solidFill>
            <a:srgbClr val="FFCCCC"/>
          </a:solidFill>
        </p:spPr>
        <p:txBody>
          <a:bodyPr anchor="ctr"/>
          <a:lstStyle/>
          <a:p>
            <a:pPr marL="0" lvl="0" indent="0">
              <a:lnSpc>
                <a:spcPct val="80000"/>
              </a:lnSpc>
              <a:buNone/>
            </a:pPr>
            <a:r>
              <a:rPr lang="fr-FR" sz="1600" b="1" dirty="0"/>
              <a:t>Système par répartition </a:t>
            </a:r>
          </a:p>
          <a:p>
            <a:pPr marL="0" lvl="0" indent="0">
              <a:lnSpc>
                <a:spcPct val="80000"/>
              </a:lnSpc>
              <a:buNone/>
            </a:pPr>
            <a:r>
              <a:rPr lang="fr-FR" sz="1600" b="1" dirty="0"/>
              <a:t>Calcul de la pension</a:t>
            </a:r>
          </a:p>
          <a:p>
            <a:pPr marL="0" lvl="0" indent="0">
              <a:lnSpc>
                <a:spcPct val="80000"/>
              </a:lnSpc>
              <a:buNone/>
            </a:pPr>
            <a:r>
              <a:rPr lang="fr-FR" sz="1600" dirty="0"/>
              <a:t> - </a:t>
            </a:r>
            <a:r>
              <a:rPr lang="fr-FR" sz="1600" b="1" dirty="0"/>
              <a:t>Pour les fonctionnaires </a:t>
            </a:r>
            <a:r>
              <a:rPr lang="fr-FR" sz="1600" dirty="0"/>
              <a:t>: Calcul sur les 6 derniers mois de traitement pour les  fonctionnaires					       </a:t>
            </a:r>
          </a:p>
          <a:p>
            <a:pPr lvl="0">
              <a:lnSpc>
                <a:spcPct val="80000"/>
              </a:lnSpc>
              <a:buFontTx/>
              <a:buChar char="-"/>
            </a:pPr>
            <a:r>
              <a:rPr lang="fr-FR" sz="1600" b="1" dirty="0"/>
              <a:t>Pour le secteur privé </a:t>
            </a:r>
            <a:r>
              <a:rPr lang="fr-FR" sz="1600" dirty="0"/>
              <a:t>:  La pension de base représente 50% du salaire moyen des 25 meilleures années + régimes complémentaires (AGIRC/ARRCO, fusion en 2019)</a:t>
            </a:r>
          </a:p>
          <a:p>
            <a:pPr lvl="0">
              <a:lnSpc>
                <a:spcPct val="80000"/>
              </a:lnSpc>
              <a:buFontTx/>
              <a:buChar char="-"/>
            </a:pPr>
            <a:endParaRPr lang="fr-FR" sz="1600" dirty="0"/>
          </a:p>
          <a:p>
            <a:pPr marL="0" lvl="0" indent="0">
              <a:lnSpc>
                <a:spcPct val="80000"/>
              </a:lnSpc>
              <a:buNone/>
            </a:pPr>
            <a:r>
              <a:rPr lang="fr-FR" sz="1600" b="1" u="sng" dirty="0"/>
              <a:t>2 types de périodes prises en compte pour la retraite</a:t>
            </a:r>
          </a:p>
          <a:p>
            <a:pPr marL="0" lvl="0" indent="0">
              <a:lnSpc>
                <a:spcPct val="80000"/>
              </a:lnSpc>
              <a:buNone/>
            </a:pPr>
            <a:r>
              <a:rPr lang="fr-FR" sz="1600" dirty="0"/>
              <a:t>- </a:t>
            </a:r>
            <a:r>
              <a:rPr lang="fr-FR" sz="1600" b="1" dirty="0"/>
              <a:t>périodes cotisées </a:t>
            </a:r>
            <a:r>
              <a:rPr lang="fr-FR" sz="1600" dirty="0"/>
              <a:t>: Salaires, prestations familiales (</a:t>
            </a:r>
            <a:r>
              <a:rPr lang="fr-FR" sz="1600" dirty="0" err="1"/>
              <a:t>AVPF</a:t>
            </a:r>
            <a:r>
              <a:rPr lang="fr-FR" sz="1600" dirty="0"/>
              <a:t>)</a:t>
            </a:r>
          </a:p>
          <a:p>
            <a:pPr marL="0" lvl="0" indent="0">
              <a:lnSpc>
                <a:spcPct val="80000"/>
              </a:lnSpc>
              <a:buFontTx/>
              <a:buChar char="-"/>
            </a:pPr>
            <a:r>
              <a:rPr lang="fr-FR" sz="1600" b="1" dirty="0"/>
              <a:t> périodes assimilées </a:t>
            </a:r>
            <a:r>
              <a:rPr lang="fr-FR" sz="1600" dirty="0"/>
              <a:t>: Maladie, maternité, accident de travail, maladie professionnelle, chômage, invalidité, service militaire…</a:t>
            </a:r>
          </a:p>
          <a:p>
            <a:pPr marL="0" lvl="0" indent="0">
              <a:lnSpc>
                <a:spcPct val="80000"/>
              </a:lnSpc>
              <a:buFontTx/>
              <a:buChar char="-"/>
            </a:pPr>
            <a:endParaRPr lang="fr-FR" sz="1000" dirty="0"/>
          </a:p>
        </p:txBody>
      </p:sp>
      <p:sp>
        <p:nvSpPr>
          <p:cNvPr id="4" name="Rectangle 3"/>
          <p:cNvSpPr/>
          <p:nvPr/>
        </p:nvSpPr>
        <p:spPr>
          <a:xfrm>
            <a:off x="2855640" y="5561482"/>
            <a:ext cx="9289032" cy="387798"/>
          </a:xfrm>
          <a:prstGeom prst="rect">
            <a:avLst/>
          </a:prstGeom>
        </p:spPr>
        <p:txBody>
          <a:bodyPr wrap="square">
            <a:spAutoFit/>
          </a:bodyPr>
          <a:lstStyle/>
          <a:p>
            <a:pPr lvl="0">
              <a:lnSpc>
                <a:spcPct val="80000"/>
              </a:lnSpc>
            </a:pPr>
            <a:r>
              <a:rPr lang="fr-FR" sz="2400" b="1"/>
              <a:t>Le Taux de remplacement global pour une carrière complète = 70 à 75 % </a:t>
            </a:r>
          </a:p>
        </p:txBody>
      </p:sp>
      <p:sp>
        <p:nvSpPr>
          <p:cNvPr id="6" name="Espace réservé du numéro de diapositive 5">
            <a:extLst>
              <a:ext uri="{FF2B5EF4-FFF2-40B4-BE49-F238E27FC236}">
                <a16:creationId xmlns:a16="http://schemas.microsoft.com/office/drawing/2014/main" xmlns="" id="{2A2A43A7-42B7-4DBE-A186-5E67FAD4ED10}"/>
              </a:ext>
            </a:extLst>
          </p:cNvPr>
          <p:cNvSpPr>
            <a:spLocks noGrp="1"/>
          </p:cNvSpPr>
          <p:nvPr>
            <p:ph type="sldNum" sz="quarter" idx="8"/>
          </p:nvPr>
        </p:nvSpPr>
        <p:spPr/>
        <p:txBody>
          <a:bodyPr/>
          <a:lstStyle/>
          <a:p>
            <a:pPr lvl="0"/>
            <a:fld id="{FAA297C8-9204-4E18-B571-55229728029D}" type="slidenum">
              <a:rPr lang="fr-FR" smtClean="0"/>
              <a:t>13</a:t>
            </a:fld>
            <a:endParaRPr lang="fr-F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name="Slide61">
    <p:spTree>
      <p:nvGrpSpPr>
        <p:cNvPr id="1" name=""/>
        <p:cNvGrpSpPr/>
        <p:nvPr/>
      </p:nvGrpSpPr>
      <p:grpSpPr>
        <a:xfrm>
          <a:off x="0" y="0"/>
          <a:ext cx="0" cy="0"/>
          <a:chOff x="0" y="0"/>
          <a:chExt cx="0" cy="0"/>
        </a:xfrm>
      </p:grpSpPr>
      <p:sp>
        <p:nvSpPr>
          <p:cNvPr id="2" name="Titre 1"/>
          <p:cNvSpPr txBox="1">
            <a:spLocks noGrp="1"/>
          </p:cNvSpPr>
          <p:nvPr>
            <p:ph type="title"/>
          </p:nvPr>
        </p:nvSpPr>
        <p:spPr>
          <a:xfrm>
            <a:off x="838203" y="963878"/>
            <a:ext cx="3494361" cy="4930243"/>
          </a:xfrm>
        </p:spPr>
        <p:txBody>
          <a:bodyPr anchorCtr="1"/>
          <a:lstStyle/>
          <a:p>
            <a:pPr lvl="0" algn="r"/>
            <a:r>
              <a:rPr lang="fr-FR" sz="4000" b="1">
                <a:solidFill>
                  <a:srgbClr val="4472C4"/>
                </a:solidFill>
              </a:rPr>
              <a:t>La réforme</a:t>
            </a:r>
            <a:r>
              <a:rPr lang="fr-FR" sz="4000">
                <a:solidFill>
                  <a:srgbClr val="4472C4"/>
                </a:solidFill>
              </a:rPr>
              <a:t/>
            </a:r>
            <a:br>
              <a:rPr lang="fr-FR" sz="4000">
                <a:solidFill>
                  <a:srgbClr val="4472C4"/>
                </a:solidFill>
              </a:rPr>
            </a:br>
            <a:r>
              <a:rPr lang="fr-FR" sz="4000">
                <a:solidFill>
                  <a:srgbClr val="4472C4"/>
                </a:solidFill>
              </a:rPr>
              <a:t/>
            </a:r>
            <a:br>
              <a:rPr lang="fr-FR" sz="4000">
                <a:solidFill>
                  <a:srgbClr val="4472C4"/>
                </a:solidFill>
              </a:rPr>
            </a:br>
            <a:r>
              <a:rPr lang="fr-FR" sz="4000">
                <a:solidFill>
                  <a:srgbClr val="4472C4"/>
                </a:solidFill>
              </a:rPr>
              <a:t> Baisse programmées des pensions</a:t>
            </a:r>
          </a:p>
        </p:txBody>
      </p:sp>
      <p:sp>
        <p:nvSpPr>
          <p:cNvPr id="3" name="Espace réservé du contenu 2"/>
          <p:cNvSpPr txBox="1">
            <a:spLocks noGrp="1"/>
          </p:cNvSpPr>
          <p:nvPr>
            <p:ph idx="1"/>
          </p:nvPr>
        </p:nvSpPr>
        <p:spPr>
          <a:xfrm>
            <a:off x="4976027" y="963878"/>
            <a:ext cx="6377766" cy="4930243"/>
          </a:xfrm>
          <a:solidFill>
            <a:srgbClr val="DAE3F3"/>
          </a:solidFill>
        </p:spPr>
        <p:txBody>
          <a:bodyPr anchor="ctr"/>
          <a:lstStyle/>
          <a:p>
            <a:pPr marL="0" lvl="0" indent="0">
              <a:buNone/>
            </a:pPr>
            <a:endParaRPr lang="fr-FR" sz="1700" dirty="0"/>
          </a:p>
          <a:p>
            <a:pPr marL="0" lvl="0" indent="0">
              <a:buNone/>
            </a:pPr>
            <a:r>
              <a:rPr lang="fr-FR" sz="1700" dirty="0"/>
              <a:t>La pension va dépendre de </a:t>
            </a:r>
            <a:r>
              <a:rPr lang="fr-FR" sz="1700" b="1" dirty="0"/>
              <a:t>toute la carrière. Ceci implique les années avec des salaires plus bas = baisse de la pension </a:t>
            </a:r>
            <a:r>
              <a:rPr lang="fr-FR" sz="1700" dirty="0"/>
              <a:t>(pénalise les plus précaires, les femmes…)</a:t>
            </a:r>
          </a:p>
          <a:p>
            <a:pPr marL="0" lvl="0" indent="0">
              <a:buNone/>
            </a:pPr>
            <a:r>
              <a:rPr lang="fr-FR" sz="1700" dirty="0"/>
              <a:t>La pension va  dépendre du </a:t>
            </a:r>
            <a:r>
              <a:rPr lang="fr-FR" sz="1700" b="1" dirty="0"/>
              <a:t>prix d’achat du point (</a:t>
            </a:r>
            <a:r>
              <a:rPr lang="fr-FR" sz="1700" dirty="0"/>
              <a:t> 1 point = 10 euros ) et de </a:t>
            </a:r>
            <a:r>
              <a:rPr lang="fr-FR" sz="1700" b="1" dirty="0"/>
              <a:t>la valeur du point (0,55 €) au moment du départ.</a:t>
            </a:r>
          </a:p>
          <a:p>
            <a:pPr marL="0" lvl="0" indent="0">
              <a:buNone/>
            </a:pPr>
            <a:r>
              <a:rPr lang="fr-FR" sz="1700" b="1" dirty="0"/>
              <a:t>100 € cotisés = 10 points = 5€  de pension.</a:t>
            </a:r>
          </a:p>
          <a:p>
            <a:pPr marL="0" lvl="0" indent="0">
              <a:buNone/>
            </a:pPr>
            <a:r>
              <a:rPr lang="fr-FR" sz="1700" dirty="0"/>
              <a:t>Une valeur du point qui va dépendre de la conjoncture économique et démographique. </a:t>
            </a:r>
          </a:p>
          <a:p>
            <a:pPr marL="0" lvl="0" indent="0">
              <a:buNone/>
            </a:pPr>
            <a:r>
              <a:rPr lang="fr-FR" sz="1700" b="1" dirty="0"/>
              <a:t>Système sous pilotage automatique dans le but de l’équilibre du système – principe de la « règle d’or »</a:t>
            </a:r>
          </a:p>
          <a:p>
            <a:pPr marL="0" lvl="0" indent="0">
              <a:buNone/>
            </a:pPr>
            <a:r>
              <a:rPr lang="fr-FR" sz="1700" b="1" dirty="0"/>
              <a:t>Un système à rendement défini à points très proche des comptes notionnels avec la prise en compte de l’espérance de vie</a:t>
            </a:r>
            <a:endParaRPr lang="fr-FR" sz="1700" dirty="0"/>
          </a:p>
          <a:p>
            <a:pPr marL="0" lvl="0" indent="0">
              <a:buNone/>
            </a:pPr>
            <a:endParaRPr lang="fr-FR" sz="1700" dirty="0"/>
          </a:p>
          <a:p>
            <a:pPr lvl="0"/>
            <a:endParaRPr lang="fr-FR" sz="1700" dirty="0"/>
          </a:p>
        </p:txBody>
      </p:sp>
      <p:sp>
        <p:nvSpPr>
          <p:cNvPr id="5" name="Espace réservé du numéro de diapositive 4">
            <a:extLst>
              <a:ext uri="{FF2B5EF4-FFF2-40B4-BE49-F238E27FC236}">
                <a16:creationId xmlns:a16="http://schemas.microsoft.com/office/drawing/2014/main" xmlns="" id="{8CCFE869-8445-400A-9520-D64470321322}"/>
              </a:ext>
            </a:extLst>
          </p:cNvPr>
          <p:cNvSpPr>
            <a:spLocks noGrp="1"/>
          </p:cNvSpPr>
          <p:nvPr>
            <p:ph type="sldNum" sz="quarter" idx="8"/>
          </p:nvPr>
        </p:nvSpPr>
        <p:spPr/>
        <p:txBody>
          <a:bodyPr/>
          <a:lstStyle/>
          <a:p>
            <a:pPr lvl="0"/>
            <a:fld id="{FAA297C8-9204-4E18-B571-55229728029D}" type="slidenum">
              <a:rPr lang="fr-FR" smtClean="0"/>
              <a:t>14</a:t>
            </a:fld>
            <a:endParaRPr lang="fr-F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name="Slide62">
    <p:spTree>
      <p:nvGrpSpPr>
        <p:cNvPr id="1" name=""/>
        <p:cNvGrpSpPr/>
        <p:nvPr/>
      </p:nvGrpSpPr>
      <p:grpSpPr>
        <a:xfrm>
          <a:off x="0" y="0"/>
          <a:ext cx="0" cy="0"/>
          <a:chOff x="0" y="0"/>
          <a:chExt cx="0" cy="0"/>
        </a:xfrm>
      </p:grpSpPr>
      <p:sp>
        <p:nvSpPr>
          <p:cNvPr id="2" name="Titre 1"/>
          <p:cNvSpPr txBox="1">
            <a:spLocks noGrp="1"/>
          </p:cNvSpPr>
          <p:nvPr>
            <p:ph type="title"/>
          </p:nvPr>
        </p:nvSpPr>
        <p:spPr>
          <a:xfrm>
            <a:off x="838203" y="963878"/>
            <a:ext cx="3494361" cy="4930243"/>
          </a:xfrm>
        </p:spPr>
        <p:txBody>
          <a:bodyPr anchorCtr="1"/>
          <a:lstStyle/>
          <a:p>
            <a:pPr lvl="0" algn="r"/>
            <a:r>
              <a:rPr lang="fr-FR" sz="4000" b="1">
                <a:solidFill>
                  <a:srgbClr val="4472C4"/>
                </a:solidFill>
              </a:rPr>
              <a:t>La réforme </a:t>
            </a:r>
            <a:r>
              <a:rPr lang="fr-FR" sz="4000">
                <a:solidFill>
                  <a:srgbClr val="4472C4"/>
                </a:solidFill>
              </a:rPr>
              <a:t/>
            </a:r>
            <a:br>
              <a:rPr lang="fr-FR" sz="4000">
                <a:solidFill>
                  <a:srgbClr val="4472C4"/>
                </a:solidFill>
              </a:rPr>
            </a:br>
            <a:r>
              <a:rPr lang="fr-FR" sz="4000">
                <a:solidFill>
                  <a:srgbClr val="4472C4"/>
                </a:solidFill>
              </a:rPr>
              <a:t/>
            </a:r>
            <a:br>
              <a:rPr lang="fr-FR" sz="4000">
                <a:solidFill>
                  <a:srgbClr val="4472C4"/>
                </a:solidFill>
              </a:rPr>
            </a:br>
            <a:r>
              <a:rPr lang="fr-FR" sz="4000">
                <a:solidFill>
                  <a:srgbClr val="4472C4"/>
                </a:solidFill>
              </a:rPr>
              <a:t>Baisse programmées des pensions</a:t>
            </a:r>
          </a:p>
        </p:txBody>
      </p:sp>
      <p:sp>
        <p:nvSpPr>
          <p:cNvPr id="3" name="Espace réservé du contenu 2"/>
          <p:cNvSpPr txBox="1">
            <a:spLocks noGrp="1"/>
          </p:cNvSpPr>
          <p:nvPr>
            <p:ph idx="1"/>
          </p:nvPr>
        </p:nvSpPr>
        <p:spPr>
          <a:xfrm>
            <a:off x="4976027" y="404664"/>
            <a:ext cx="6377766" cy="4265322"/>
          </a:xfrm>
          <a:solidFill>
            <a:srgbClr val="DAE3F3"/>
          </a:solidFill>
        </p:spPr>
        <p:txBody>
          <a:bodyPr anchor="ctr"/>
          <a:lstStyle/>
          <a:p>
            <a:pPr marL="0" lvl="0" indent="0">
              <a:buNone/>
            </a:pPr>
            <a:r>
              <a:rPr lang="fr-FR" sz="2000" b="1" dirty="0"/>
              <a:t>Niveau de pension </a:t>
            </a:r>
            <a:r>
              <a:rPr lang="fr-FR" sz="2000" dirty="0"/>
              <a:t>: instable , imprévisible, déconnecté du salaire, devient une </a:t>
            </a:r>
            <a:r>
              <a:rPr lang="fr-FR" sz="2000" b="1" dirty="0"/>
              <a:t>variable d’ajustement économique et surtout irréductiblement en baisse (entre 20% et 25% en début de réforme). </a:t>
            </a:r>
          </a:p>
          <a:p>
            <a:pPr marL="0" lvl="0" indent="0">
              <a:buNone/>
            </a:pPr>
            <a:r>
              <a:rPr lang="fr-FR" sz="2000" b="1" dirty="0"/>
              <a:t>Dans tous les systèmes à points qui ont été mis en place en Europe, le niveau de pension a baissé (Suède, Allemagne…)</a:t>
            </a:r>
          </a:p>
          <a:p>
            <a:pPr marL="0" lvl="0" indent="0">
              <a:buNone/>
            </a:pPr>
            <a:r>
              <a:rPr lang="fr-FR" sz="2000" b="1" dirty="0"/>
              <a:t>Ouverture à la capitalisation – Loi PACTE </a:t>
            </a:r>
          </a:p>
          <a:p>
            <a:pPr marL="0" lvl="0" indent="0">
              <a:buNone/>
            </a:pPr>
            <a:r>
              <a:rPr lang="fr-FR" sz="2000" b="1" dirty="0"/>
              <a:t>Maintien de l’indexation de la pension de retraite sur l’inflation</a:t>
            </a:r>
            <a:endParaRPr lang="fr-FR" sz="2000" dirty="0"/>
          </a:p>
          <a:p>
            <a:pPr lvl="0">
              <a:buNone/>
            </a:pPr>
            <a:endParaRPr lang="fr-FR" sz="2000" dirty="0"/>
          </a:p>
        </p:txBody>
      </p:sp>
      <p:sp>
        <p:nvSpPr>
          <p:cNvPr id="4" name="Rectangle 3"/>
          <p:cNvSpPr/>
          <p:nvPr/>
        </p:nvSpPr>
        <p:spPr>
          <a:xfrm>
            <a:off x="5375920" y="5661248"/>
            <a:ext cx="6336704" cy="424732"/>
          </a:xfrm>
          <a:prstGeom prst="rect">
            <a:avLst/>
          </a:prstGeom>
        </p:spPr>
        <p:txBody>
          <a:bodyPr wrap="square">
            <a:spAutoFit/>
          </a:bodyPr>
          <a:lstStyle/>
          <a:p>
            <a:pPr lvl="0">
              <a:lnSpc>
                <a:spcPct val="90000"/>
              </a:lnSpc>
              <a:spcBef>
                <a:spcPts val="1000"/>
              </a:spcBef>
              <a:buSzPct val="100000"/>
            </a:pPr>
            <a:r>
              <a:rPr lang="fr-FR" sz="2400" b="1" dirty="0">
                <a:solidFill>
                  <a:srgbClr val="000000"/>
                </a:solidFill>
              </a:rPr>
              <a:t>C’est la paupérisation programmée des retraités</a:t>
            </a:r>
          </a:p>
        </p:txBody>
      </p:sp>
      <p:sp>
        <p:nvSpPr>
          <p:cNvPr id="6" name="Espace réservé du numéro de diapositive 5">
            <a:extLst>
              <a:ext uri="{FF2B5EF4-FFF2-40B4-BE49-F238E27FC236}">
                <a16:creationId xmlns:a16="http://schemas.microsoft.com/office/drawing/2014/main" xmlns="" id="{83214EC0-3472-4E98-8C2B-31788F2E4472}"/>
              </a:ext>
            </a:extLst>
          </p:cNvPr>
          <p:cNvSpPr>
            <a:spLocks noGrp="1"/>
          </p:cNvSpPr>
          <p:nvPr>
            <p:ph type="sldNum" sz="quarter" idx="8"/>
          </p:nvPr>
        </p:nvSpPr>
        <p:spPr/>
        <p:txBody>
          <a:bodyPr/>
          <a:lstStyle/>
          <a:p>
            <a:pPr lvl="0"/>
            <a:fld id="{FAA297C8-9204-4E18-B571-55229728029D}" type="slidenum">
              <a:rPr lang="fr-FR" smtClean="0"/>
              <a:t>15</a:t>
            </a:fld>
            <a:endParaRPr lang="fr-F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name="Slide26">
    <p:spTree>
      <p:nvGrpSpPr>
        <p:cNvPr id="1" name=""/>
        <p:cNvGrpSpPr/>
        <p:nvPr/>
      </p:nvGrpSpPr>
      <p:grpSpPr>
        <a:xfrm>
          <a:off x="0" y="0"/>
          <a:ext cx="0" cy="0"/>
          <a:chOff x="0" y="0"/>
          <a:chExt cx="0" cy="0"/>
        </a:xfrm>
      </p:grpSpPr>
      <p:sp>
        <p:nvSpPr>
          <p:cNvPr id="2" name="Titre 1"/>
          <p:cNvSpPr txBox="1">
            <a:spLocks noGrp="1"/>
          </p:cNvSpPr>
          <p:nvPr>
            <p:ph type="title"/>
          </p:nvPr>
        </p:nvSpPr>
        <p:spPr>
          <a:xfrm>
            <a:off x="838203" y="963878"/>
            <a:ext cx="3494361" cy="4930243"/>
          </a:xfrm>
        </p:spPr>
        <p:txBody>
          <a:bodyPr anchorCtr="1"/>
          <a:lstStyle/>
          <a:p>
            <a:pPr lvl="0" algn="r"/>
            <a:r>
              <a:rPr lang="fr-FR" sz="4000" b="1">
                <a:solidFill>
                  <a:srgbClr val="FF0000"/>
                </a:solidFill>
              </a:rPr>
              <a:t>Système actuel</a:t>
            </a:r>
            <a:r>
              <a:rPr lang="fr-FR" sz="4000">
                <a:solidFill>
                  <a:srgbClr val="FF0000"/>
                </a:solidFill>
              </a:rPr>
              <a:t/>
            </a:r>
            <a:br>
              <a:rPr lang="fr-FR" sz="4000">
                <a:solidFill>
                  <a:srgbClr val="FF0000"/>
                </a:solidFill>
              </a:rPr>
            </a:br>
            <a:r>
              <a:rPr lang="fr-FR" sz="4000">
                <a:solidFill>
                  <a:srgbClr val="FF0000"/>
                </a:solidFill>
              </a:rPr>
              <a:t/>
            </a:r>
            <a:br>
              <a:rPr lang="fr-FR" sz="4000">
                <a:solidFill>
                  <a:srgbClr val="FF0000"/>
                </a:solidFill>
              </a:rPr>
            </a:br>
            <a:r>
              <a:rPr lang="fr-FR" sz="4000">
                <a:solidFill>
                  <a:srgbClr val="FF0000"/>
                </a:solidFill>
              </a:rPr>
              <a:t>L’âge de départ </a:t>
            </a:r>
            <a:r>
              <a:rPr lang="fr-FR" sz="4000" b="1">
                <a:solidFill>
                  <a:srgbClr val="FF0000"/>
                </a:solidFill>
              </a:rPr>
              <a:t/>
            </a:r>
            <a:br>
              <a:rPr lang="fr-FR" sz="4000" b="1">
                <a:solidFill>
                  <a:srgbClr val="FF0000"/>
                </a:solidFill>
              </a:rPr>
            </a:br>
            <a:r>
              <a:rPr lang="fr-FR" sz="4000" b="1">
                <a:solidFill>
                  <a:srgbClr val="FF0000"/>
                </a:solidFill>
              </a:rPr>
              <a:t/>
            </a:r>
            <a:br>
              <a:rPr lang="fr-FR" sz="4000" b="1">
                <a:solidFill>
                  <a:srgbClr val="FF0000"/>
                </a:solidFill>
              </a:rPr>
            </a:br>
            <a:endParaRPr lang="fr-FR" sz="4000">
              <a:solidFill>
                <a:srgbClr val="FF0000"/>
              </a:solidFill>
            </a:endParaRPr>
          </a:p>
        </p:txBody>
      </p:sp>
      <p:sp>
        <p:nvSpPr>
          <p:cNvPr id="3" name="Espace réservé du contenu 2"/>
          <p:cNvSpPr txBox="1">
            <a:spLocks noGrp="1"/>
          </p:cNvSpPr>
          <p:nvPr>
            <p:ph idx="1"/>
          </p:nvPr>
        </p:nvSpPr>
        <p:spPr>
          <a:xfrm>
            <a:off x="4976027" y="548680"/>
            <a:ext cx="6377766" cy="5345441"/>
          </a:xfrm>
          <a:solidFill>
            <a:srgbClr val="FFCCCC"/>
          </a:solidFill>
        </p:spPr>
        <p:txBody>
          <a:bodyPr anchor="ctr"/>
          <a:lstStyle/>
          <a:p>
            <a:pPr marL="0" lvl="0" indent="0">
              <a:buNone/>
            </a:pPr>
            <a:r>
              <a:rPr lang="fr-FR" sz="2200" dirty="0"/>
              <a:t> </a:t>
            </a:r>
          </a:p>
          <a:p>
            <a:pPr marL="0" lvl="0" indent="0">
              <a:buNone/>
            </a:pPr>
            <a:r>
              <a:rPr lang="fr-FR" sz="2200" dirty="0"/>
              <a:t> 	- Dans le public : </a:t>
            </a:r>
          </a:p>
          <a:p>
            <a:pPr lvl="3"/>
            <a:r>
              <a:rPr lang="fr-FR" sz="3200" b="1" dirty="0"/>
              <a:t>62 ans </a:t>
            </a:r>
            <a:r>
              <a:rPr lang="fr-FR" sz="2200" dirty="0"/>
              <a:t>pour les sédentaires </a:t>
            </a:r>
          </a:p>
          <a:p>
            <a:pPr lvl="3"/>
            <a:r>
              <a:rPr lang="fr-FR" sz="3200" b="1" dirty="0"/>
              <a:t>60 ans, 57 ans, 52 ans </a:t>
            </a:r>
            <a:r>
              <a:rPr lang="fr-FR" sz="2200" dirty="0"/>
              <a:t>pour les agents classés en service actif</a:t>
            </a:r>
          </a:p>
          <a:p>
            <a:pPr marL="0" lvl="0" indent="0">
              <a:buNone/>
            </a:pPr>
            <a:r>
              <a:rPr lang="fr-FR" sz="2200" dirty="0"/>
              <a:t>	</a:t>
            </a:r>
          </a:p>
          <a:p>
            <a:pPr marL="0" lvl="0" indent="0">
              <a:buNone/>
            </a:pPr>
            <a:r>
              <a:rPr lang="fr-FR" sz="2200" dirty="0"/>
              <a:t>	- Dans le privé : </a:t>
            </a:r>
          </a:p>
          <a:p>
            <a:pPr lvl="3"/>
            <a:r>
              <a:rPr lang="fr-FR" sz="3200" b="1" dirty="0"/>
              <a:t>Avant 62 ans </a:t>
            </a:r>
            <a:r>
              <a:rPr lang="fr-FR" sz="2200" dirty="0"/>
              <a:t>= départs anticipés</a:t>
            </a:r>
          </a:p>
          <a:p>
            <a:pPr lvl="3"/>
            <a:r>
              <a:rPr lang="fr-FR" sz="3200" b="1" dirty="0"/>
              <a:t>62 ans </a:t>
            </a:r>
            <a:r>
              <a:rPr lang="fr-FR" sz="2200" dirty="0"/>
              <a:t>si taux plein </a:t>
            </a:r>
          </a:p>
          <a:p>
            <a:pPr marL="1371600" lvl="3" indent="0">
              <a:buNone/>
            </a:pPr>
            <a:r>
              <a:rPr lang="fr-FR" sz="2000" dirty="0"/>
              <a:t>(ex : </a:t>
            </a:r>
            <a:r>
              <a:rPr lang="fr-FR" sz="2000" dirty="0" err="1"/>
              <a:t>né.e.s</a:t>
            </a:r>
            <a:r>
              <a:rPr lang="fr-FR" sz="2000" dirty="0"/>
              <a:t> en 1957 = 166 trimestres, </a:t>
            </a:r>
          </a:p>
          <a:p>
            <a:pPr marL="1371600" lvl="3" indent="0">
              <a:buNone/>
            </a:pPr>
            <a:r>
              <a:rPr lang="fr-FR" sz="2000" dirty="0" err="1"/>
              <a:t>né.e.s</a:t>
            </a:r>
            <a:r>
              <a:rPr lang="fr-FR" sz="2000" dirty="0"/>
              <a:t> en 1973 = 172 trimestres.)</a:t>
            </a:r>
          </a:p>
          <a:p>
            <a:pPr lvl="3"/>
            <a:r>
              <a:rPr lang="fr-FR" sz="3200" b="1" dirty="0"/>
              <a:t>67 ans </a:t>
            </a:r>
            <a:r>
              <a:rPr lang="fr-FR" sz="2200" dirty="0"/>
              <a:t>âge automatique du taux plein</a:t>
            </a:r>
          </a:p>
          <a:p>
            <a:pPr lvl="0"/>
            <a:endParaRPr lang="fr-FR" sz="2200" dirty="0"/>
          </a:p>
        </p:txBody>
      </p:sp>
      <p:sp>
        <p:nvSpPr>
          <p:cNvPr id="5" name="Espace réservé du numéro de diapositive 4">
            <a:extLst>
              <a:ext uri="{FF2B5EF4-FFF2-40B4-BE49-F238E27FC236}">
                <a16:creationId xmlns:a16="http://schemas.microsoft.com/office/drawing/2014/main" xmlns="" id="{E600EC91-F638-4308-8464-4784820D7098}"/>
              </a:ext>
            </a:extLst>
          </p:cNvPr>
          <p:cNvSpPr>
            <a:spLocks noGrp="1"/>
          </p:cNvSpPr>
          <p:nvPr>
            <p:ph type="sldNum" sz="quarter" idx="8"/>
          </p:nvPr>
        </p:nvSpPr>
        <p:spPr/>
        <p:txBody>
          <a:bodyPr/>
          <a:lstStyle/>
          <a:p>
            <a:pPr lvl="0"/>
            <a:fld id="{FAA297C8-9204-4E18-B571-55229728029D}" type="slidenum">
              <a:rPr lang="fr-FR" smtClean="0"/>
              <a:t>16</a:t>
            </a:fld>
            <a:endParaRPr lang="fr-F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name="Slide30">
    <p:spTree>
      <p:nvGrpSpPr>
        <p:cNvPr id="1" name=""/>
        <p:cNvGrpSpPr/>
        <p:nvPr/>
      </p:nvGrpSpPr>
      <p:grpSpPr>
        <a:xfrm>
          <a:off x="0" y="0"/>
          <a:ext cx="0" cy="0"/>
          <a:chOff x="0" y="0"/>
          <a:chExt cx="0" cy="0"/>
        </a:xfrm>
      </p:grpSpPr>
      <p:pic>
        <p:nvPicPr>
          <p:cNvPr id="3" name="Image 3"/>
          <p:cNvPicPr>
            <a:picLocks noChangeAspect="1"/>
          </p:cNvPicPr>
          <p:nvPr/>
        </p:nvPicPr>
        <p:blipFill>
          <a:blip r:embed="rId2" cstate="print"/>
          <a:stretch>
            <a:fillRect/>
          </a:stretch>
        </p:blipFill>
        <p:spPr>
          <a:xfrm>
            <a:off x="4439816" y="1916832"/>
            <a:ext cx="7188198" cy="1885428"/>
          </a:xfrm>
          <a:prstGeom prst="rect">
            <a:avLst/>
          </a:prstGeom>
          <a:noFill/>
          <a:ln>
            <a:noFill/>
          </a:ln>
        </p:spPr>
      </p:pic>
      <p:sp>
        <p:nvSpPr>
          <p:cNvPr id="4" name="Espace réservé du contenu 2"/>
          <p:cNvSpPr txBox="1">
            <a:spLocks noGrp="1"/>
          </p:cNvSpPr>
          <p:nvPr>
            <p:ph idx="1"/>
          </p:nvPr>
        </p:nvSpPr>
        <p:spPr>
          <a:xfrm>
            <a:off x="4439816" y="4293776"/>
            <a:ext cx="7188198" cy="1292092"/>
          </a:xfrm>
        </p:spPr>
        <p:txBody>
          <a:bodyPr/>
          <a:lstStyle/>
          <a:p>
            <a:pPr marL="0" lvl="0" indent="0">
              <a:buNone/>
            </a:pPr>
            <a:r>
              <a:rPr lang="fr-FR" sz="2000" dirty="0"/>
              <a:t>« </a:t>
            </a:r>
            <a:r>
              <a:rPr lang="fr-FR" sz="2000" b="1" i="1" dirty="0"/>
              <a:t>Dans un système à points, la notion de durée disparaît. C’est votre nombre de points qui vous permet un arbitrage personnel : j’ai assez de points , ma retraite me paraît suffisante, donc je pars. A l’inverse, je n’ai pas assez de points, je reste</a:t>
            </a:r>
            <a:r>
              <a:rPr lang="fr-FR" sz="2000" i="1" dirty="0"/>
              <a:t>.</a:t>
            </a:r>
            <a:r>
              <a:rPr lang="fr-FR" sz="2000" dirty="0"/>
              <a:t> » </a:t>
            </a:r>
            <a:r>
              <a:rPr lang="fr-FR" sz="2000" dirty="0" err="1"/>
              <a:t>J.P</a:t>
            </a:r>
            <a:r>
              <a:rPr lang="fr-FR" sz="2000" dirty="0"/>
              <a:t>. Delevoye</a:t>
            </a:r>
          </a:p>
          <a:p>
            <a:pPr lvl="0"/>
            <a:r>
              <a:rPr lang="fr-FR" sz="2000" dirty="0"/>
              <a:t>L’âge de départ à la retraite est maintenu à 62 ans. </a:t>
            </a:r>
          </a:p>
          <a:p>
            <a:pPr lvl="0"/>
            <a:r>
              <a:rPr lang="fr-FR" sz="2000" b="1" dirty="0"/>
              <a:t>Age pivot</a:t>
            </a:r>
            <a:r>
              <a:rPr lang="fr-FR" sz="2000" dirty="0"/>
              <a:t>, d’équilibre,  âge du taux plein, durée de carrière…</a:t>
            </a:r>
          </a:p>
          <a:p>
            <a:pPr marL="0" lvl="0" indent="0">
              <a:buNone/>
            </a:pPr>
            <a:endParaRPr lang="fr-FR" sz="1300" dirty="0"/>
          </a:p>
          <a:p>
            <a:pPr lvl="0"/>
            <a:endParaRPr lang="fr-FR" sz="1300" dirty="0"/>
          </a:p>
        </p:txBody>
      </p:sp>
      <p:sp>
        <p:nvSpPr>
          <p:cNvPr id="7" name="Titre 1">
            <a:extLst>
              <a:ext uri="{FF2B5EF4-FFF2-40B4-BE49-F238E27FC236}">
                <a16:creationId xmlns:a16="http://schemas.microsoft.com/office/drawing/2014/main" xmlns="" id="{EFF7DDED-7539-421D-8EA5-9F8151B43C1F}"/>
              </a:ext>
            </a:extLst>
          </p:cNvPr>
          <p:cNvSpPr txBox="1">
            <a:spLocks/>
          </p:cNvSpPr>
          <p:nvPr/>
        </p:nvSpPr>
        <p:spPr>
          <a:xfrm>
            <a:off x="838203" y="963878"/>
            <a:ext cx="3494361" cy="4930243"/>
          </a:xfrm>
          <a:prstGeom prst="rect">
            <a:avLst/>
          </a:prstGeom>
          <a:noFill/>
          <a:ln>
            <a:noFill/>
          </a:ln>
        </p:spPr>
        <p:txBody>
          <a:bodyPr vert="horz" wrap="square" lIns="91440" tIns="45720" rIns="91440" bIns="45720" anchor="ctr" anchorCtr="1" compatLnSpc="1"/>
          <a:lstStyle>
            <a:lvl1pPr marL="0" marR="0" lvl="0" indent="0" algn="l" defTabSz="914400" rtl="0" fontAlgn="auto" hangingPunct="1">
              <a:lnSpc>
                <a:spcPct val="90000"/>
              </a:lnSpc>
              <a:spcBef>
                <a:spcPts val="0"/>
              </a:spcBef>
              <a:spcAft>
                <a:spcPts val="0"/>
              </a:spcAft>
              <a:buNone/>
              <a:tabLst/>
              <a:defRPr lang="fr-FR" sz="4400" b="0" i="0" u="none" strike="noStrike" kern="1200" cap="none" spc="0" baseline="0">
                <a:solidFill>
                  <a:srgbClr val="000000"/>
                </a:solidFill>
                <a:uFillTx/>
                <a:latin typeface="Calibri Light"/>
              </a:defRPr>
            </a:lvl1pPr>
          </a:lstStyle>
          <a:p>
            <a:pPr algn="r"/>
            <a:r>
              <a:rPr lang="fr-FR" sz="4000" b="1">
                <a:solidFill>
                  <a:srgbClr val="4472C4"/>
                </a:solidFill>
              </a:rPr>
              <a:t>La réforme</a:t>
            </a:r>
            <a:br>
              <a:rPr lang="fr-FR" sz="4000" b="1">
                <a:solidFill>
                  <a:srgbClr val="4472C4"/>
                </a:solidFill>
              </a:rPr>
            </a:br>
            <a:r>
              <a:rPr lang="fr-FR" sz="4000" b="1">
                <a:solidFill>
                  <a:srgbClr val="4472C4"/>
                </a:solidFill>
              </a:rPr>
              <a:t> </a:t>
            </a:r>
            <a:br>
              <a:rPr lang="fr-FR" sz="4000" b="1">
                <a:solidFill>
                  <a:srgbClr val="4472C4"/>
                </a:solidFill>
              </a:rPr>
            </a:br>
            <a:r>
              <a:rPr lang="fr-FR" sz="4000" b="1">
                <a:solidFill>
                  <a:srgbClr val="4472C4"/>
                </a:solidFill>
              </a:rPr>
              <a:t> </a:t>
            </a:r>
            <a:r>
              <a:rPr lang="fr-FR" sz="4000">
                <a:solidFill>
                  <a:srgbClr val="4472C4"/>
                </a:solidFill>
              </a:rPr>
              <a:t>Allongement de l’âge de départ à la retraite</a:t>
            </a:r>
          </a:p>
        </p:txBody>
      </p:sp>
      <p:sp>
        <p:nvSpPr>
          <p:cNvPr id="5" name="Espace réservé du numéro de diapositive 4">
            <a:extLst>
              <a:ext uri="{FF2B5EF4-FFF2-40B4-BE49-F238E27FC236}">
                <a16:creationId xmlns:a16="http://schemas.microsoft.com/office/drawing/2014/main" xmlns="" id="{BB2BD7B6-D7E7-4739-8BC6-DD9EAD0BBAD8}"/>
              </a:ext>
            </a:extLst>
          </p:cNvPr>
          <p:cNvSpPr>
            <a:spLocks noGrp="1"/>
          </p:cNvSpPr>
          <p:nvPr>
            <p:ph type="sldNum" sz="quarter" idx="8"/>
          </p:nvPr>
        </p:nvSpPr>
        <p:spPr/>
        <p:txBody>
          <a:bodyPr/>
          <a:lstStyle/>
          <a:p>
            <a:pPr lvl="0"/>
            <a:fld id="{FAA297C8-9204-4E18-B571-55229728029D}" type="slidenum">
              <a:rPr lang="fr-FR" smtClean="0"/>
              <a:t>17</a:t>
            </a:fld>
            <a:endParaRPr lang="fr-F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ox(in)">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64">
    <p:spTree>
      <p:nvGrpSpPr>
        <p:cNvPr id="1" name=""/>
        <p:cNvGrpSpPr/>
        <p:nvPr/>
      </p:nvGrpSpPr>
      <p:grpSpPr>
        <a:xfrm>
          <a:off x="0" y="0"/>
          <a:ext cx="0" cy="0"/>
          <a:chOff x="0" y="0"/>
          <a:chExt cx="0" cy="0"/>
        </a:xfrm>
      </p:grpSpPr>
      <p:sp>
        <p:nvSpPr>
          <p:cNvPr id="2" name="Titre 1"/>
          <p:cNvSpPr txBox="1">
            <a:spLocks noGrp="1"/>
          </p:cNvSpPr>
          <p:nvPr>
            <p:ph type="title"/>
          </p:nvPr>
        </p:nvSpPr>
        <p:spPr>
          <a:xfrm>
            <a:off x="838203" y="963878"/>
            <a:ext cx="3494361" cy="4930243"/>
          </a:xfrm>
        </p:spPr>
        <p:txBody>
          <a:bodyPr anchorCtr="1"/>
          <a:lstStyle/>
          <a:p>
            <a:pPr lvl="0" algn="r"/>
            <a:r>
              <a:rPr lang="fr-FR" sz="4000" b="1">
                <a:solidFill>
                  <a:srgbClr val="4472C4"/>
                </a:solidFill>
              </a:rPr>
              <a:t>La réforme</a:t>
            </a:r>
            <a:br>
              <a:rPr lang="fr-FR" sz="4000" b="1">
                <a:solidFill>
                  <a:srgbClr val="4472C4"/>
                </a:solidFill>
              </a:rPr>
            </a:br>
            <a:r>
              <a:rPr lang="fr-FR" sz="4000" b="1">
                <a:solidFill>
                  <a:srgbClr val="4472C4"/>
                </a:solidFill>
              </a:rPr>
              <a:t> </a:t>
            </a:r>
            <a:br>
              <a:rPr lang="fr-FR" sz="4000" b="1">
                <a:solidFill>
                  <a:srgbClr val="4472C4"/>
                </a:solidFill>
              </a:rPr>
            </a:br>
            <a:r>
              <a:rPr lang="fr-FR" sz="4000" b="1">
                <a:solidFill>
                  <a:srgbClr val="4472C4"/>
                </a:solidFill>
              </a:rPr>
              <a:t> </a:t>
            </a:r>
            <a:r>
              <a:rPr lang="fr-FR" sz="4000">
                <a:solidFill>
                  <a:srgbClr val="4472C4"/>
                </a:solidFill>
              </a:rPr>
              <a:t>Allongement de l’âge de départ à la retraite</a:t>
            </a:r>
          </a:p>
        </p:txBody>
      </p:sp>
      <p:sp>
        <p:nvSpPr>
          <p:cNvPr id="3" name="Espace réservé du contenu 2"/>
          <p:cNvSpPr txBox="1">
            <a:spLocks noGrp="1"/>
          </p:cNvSpPr>
          <p:nvPr>
            <p:ph idx="1"/>
          </p:nvPr>
        </p:nvSpPr>
        <p:spPr>
          <a:xfrm>
            <a:off x="4976027" y="963878"/>
            <a:ext cx="6377766" cy="4930243"/>
          </a:xfrm>
          <a:solidFill>
            <a:srgbClr val="DAE3F3"/>
          </a:solidFill>
        </p:spPr>
        <p:txBody>
          <a:bodyPr anchor="ctr"/>
          <a:lstStyle/>
          <a:p>
            <a:pPr lvl="0"/>
            <a:r>
              <a:rPr lang="fr-FR" sz="2000" dirty="0"/>
              <a:t>Cela ne donne aucun droit et ne veut plus rien dire dans un système où il n’y a </a:t>
            </a:r>
            <a:r>
              <a:rPr lang="fr-FR" sz="2000" b="1" dirty="0"/>
              <a:t>plus de durée de carrière</a:t>
            </a:r>
            <a:r>
              <a:rPr lang="fr-FR" sz="2000" dirty="0"/>
              <a:t>.</a:t>
            </a:r>
          </a:p>
          <a:p>
            <a:pPr lvl="0"/>
            <a:r>
              <a:rPr lang="fr-FR" sz="2000" dirty="0"/>
              <a:t>Au fil du temps, compte tenu de la </a:t>
            </a:r>
            <a:r>
              <a:rPr lang="fr-FR" sz="2000" b="1" dirty="0"/>
              <a:t>baisse de la valeur du point </a:t>
            </a:r>
            <a:r>
              <a:rPr lang="fr-FR" sz="2000" dirty="0"/>
              <a:t>et la </a:t>
            </a:r>
            <a:r>
              <a:rPr lang="fr-FR" sz="2000" b="1" dirty="0"/>
              <a:t>prise en compte de l’espérance de vie  </a:t>
            </a:r>
            <a:r>
              <a:rPr lang="fr-FR" sz="2000" dirty="0"/>
              <a:t>les salariés seront obligés de partir de plus en plus tard.</a:t>
            </a:r>
          </a:p>
          <a:p>
            <a:pPr lvl="0"/>
            <a:r>
              <a:rPr lang="fr-FR" sz="2000" dirty="0"/>
              <a:t>Système très inégalitaire car il ne tient pas compte des différences d’espérance de vie selon les métiers.</a:t>
            </a:r>
          </a:p>
          <a:p>
            <a:pPr lvl="0"/>
            <a:r>
              <a:rPr lang="fr-FR" sz="2000" b="1" dirty="0"/>
              <a:t>+ 50 % des salariés ne sont plus en emploi aujourd’hui à 62 ans. </a:t>
            </a:r>
          </a:p>
          <a:p>
            <a:pPr lvl="0"/>
            <a:r>
              <a:rPr lang="fr-FR" sz="2000" dirty="0"/>
              <a:t>Le cumul emploi/retraite est encouragé !</a:t>
            </a:r>
          </a:p>
          <a:p>
            <a:pPr lvl="0"/>
            <a:endParaRPr lang="fr-FR" sz="2000" dirty="0"/>
          </a:p>
        </p:txBody>
      </p:sp>
      <p:sp>
        <p:nvSpPr>
          <p:cNvPr id="5" name="Espace réservé du numéro de diapositive 4">
            <a:extLst>
              <a:ext uri="{FF2B5EF4-FFF2-40B4-BE49-F238E27FC236}">
                <a16:creationId xmlns:a16="http://schemas.microsoft.com/office/drawing/2014/main" xmlns="" id="{690148C7-8A57-497D-BAD0-5AE81D0E9E09}"/>
              </a:ext>
            </a:extLst>
          </p:cNvPr>
          <p:cNvSpPr>
            <a:spLocks noGrp="1"/>
          </p:cNvSpPr>
          <p:nvPr>
            <p:ph type="sldNum" sz="quarter" idx="8"/>
          </p:nvPr>
        </p:nvSpPr>
        <p:spPr/>
        <p:txBody>
          <a:bodyPr/>
          <a:lstStyle/>
          <a:p>
            <a:pPr lvl="0"/>
            <a:fld id="{FAA297C8-9204-4E18-B571-55229728029D}" type="slidenum">
              <a:rPr lang="fr-FR" smtClean="0"/>
              <a:t>18</a:t>
            </a:fld>
            <a:endParaRPr lang="fr-F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name="Slide34">
    <p:spTree>
      <p:nvGrpSpPr>
        <p:cNvPr id="1" name=""/>
        <p:cNvGrpSpPr/>
        <p:nvPr/>
      </p:nvGrpSpPr>
      <p:grpSpPr>
        <a:xfrm>
          <a:off x="0" y="0"/>
          <a:ext cx="0" cy="0"/>
          <a:chOff x="0" y="0"/>
          <a:chExt cx="0" cy="0"/>
        </a:xfrm>
      </p:grpSpPr>
      <p:sp>
        <p:nvSpPr>
          <p:cNvPr id="2" name="Titre 1"/>
          <p:cNvSpPr txBox="1">
            <a:spLocks noGrp="1"/>
          </p:cNvSpPr>
          <p:nvPr>
            <p:ph type="title"/>
          </p:nvPr>
        </p:nvSpPr>
        <p:spPr>
          <a:xfrm>
            <a:off x="838203" y="963878"/>
            <a:ext cx="3494361" cy="4930243"/>
          </a:xfrm>
        </p:spPr>
        <p:txBody>
          <a:bodyPr anchorCtr="1"/>
          <a:lstStyle/>
          <a:p>
            <a:pPr lvl="0" algn="r"/>
            <a:r>
              <a:rPr lang="fr-FR" sz="4000" b="1">
                <a:solidFill>
                  <a:srgbClr val="FF0000"/>
                </a:solidFill>
              </a:rPr>
              <a:t>Système actuel </a:t>
            </a:r>
            <a:br>
              <a:rPr lang="fr-FR" sz="4000" b="1">
                <a:solidFill>
                  <a:srgbClr val="FF0000"/>
                </a:solidFill>
              </a:rPr>
            </a:br>
            <a:r>
              <a:rPr lang="fr-FR" sz="4000" b="1">
                <a:solidFill>
                  <a:srgbClr val="FF0000"/>
                </a:solidFill>
              </a:rPr>
              <a:t/>
            </a:r>
            <a:br>
              <a:rPr lang="fr-FR" sz="4000" b="1">
                <a:solidFill>
                  <a:srgbClr val="FF0000"/>
                </a:solidFill>
              </a:rPr>
            </a:br>
            <a:r>
              <a:rPr lang="fr-FR" sz="4000">
                <a:solidFill>
                  <a:srgbClr val="FF0000"/>
                </a:solidFill>
              </a:rPr>
              <a:t>Une retraite solidaire</a:t>
            </a:r>
          </a:p>
        </p:txBody>
      </p:sp>
      <p:sp>
        <p:nvSpPr>
          <p:cNvPr id="3" name="Espace réservé du contenu 2"/>
          <p:cNvSpPr txBox="1">
            <a:spLocks noGrp="1"/>
          </p:cNvSpPr>
          <p:nvPr>
            <p:ph idx="1"/>
          </p:nvPr>
        </p:nvSpPr>
        <p:spPr>
          <a:xfrm>
            <a:off x="4976027" y="963878"/>
            <a:ext cx="6377766" cy="4930243"/>
          </a:xfrm>
          <a:solidFill>
            <a:srgbClr val="FFCCCC"/>
          </a:solidFill>
        </p:spPr>
        <p:txBody>
          <a:bodyPr anchor="ctr"/>
          <a:lstStyle/>
          <a:p>
            <a:pPr marL="0" lvl="0" indent="0">
              <a:buNone/>
            </a:pPr>
            <a:r>
              <a:rPr lang="fr-FR" sz="1900" dirty="0"/>
              <a:t>Prise en compte des </a:t>
            </a:r>
            <a:r>
              <a:rPr lang="fr-FR" sz="1900" b="1" dirty="0"/>
              <a:t>aléas de carrière ou de vie </a:t>
            </a:r>
            <a:r>
              <a:rPr lang="fr-FR" sz="1900" dirty="0"/>
              <a:t>qui conduisent à des périodes d’interruption d’activité. </a:t>
            </a:r>
          </a:p>
          <a:p>
            <a:pPr marL="0" lvl="0" indent="0">
              <a:buNone/>
            </a:pPr>
            <a:r>
              <a:rPr lang="fr-FR" sz="1900" dirty="0"/>
              <a:t>- Périodes assimilées (maternité, chômage, maladie, invalidité…) </a:t>
            </a:r>
          </a:p>
          <a:p>
            <a:pPr marL="0" lvl="0" indent="0">
              <a:buNone/>
            </a:pPr>
            <a:r>
              <a:rPr lang="fr-FR" sz="1900" dirty="0"/>
              <a:t>- Droits familiaux/pension de réversion</a:t>
            </a:r>
          </a:p>
          <a:p>
            <a:pPr marL="0" lvl="0" indent="0">
              <a:buNone/>
            </a:pPr>
            <a:r>
              <a:rPr lang="fr-FR" sz="1900" dirty="0"/>
              <a:t>- Départs anticipés</a:t>
            </a:r>
          </a:p>
          <a:p>
            <a:pPr marL="0" lvl="0" indent="0">
              <a:buNone/>
            </a:pPr>
            <a:r>
              <a:rPr lang="fr-FR" sz="1900" dirty="0"/>
              <a:t>- Minimum de pension</a:t>
            </a:r>
          </a:p>
          <a:p>
            <a:pPr marL="0" lvl="0" indent="0" algn="ctr">
              <a:lnSpc>
                <a:spcPct val="100000"/>
              </a:lnSpc>
              <a:spcBef>
                <a:spcPts val="0"/>
              </a:spcBef>
              <a:buNone/>
            </a:pPr>
            <a:r>
              <a:rPr lang="fr-FR" sz="1900" b="1" dirty="0"/>
              <a:t>16,3% </a:t>
            </a:r>
            <a:r>
              <a:rPr lang="fr-FR" sz="1900" dirty="0"/>
              <a:t>du montant des retraites de droit direct</a:t>
            </a:r>
          </a:p>
          <a:p>
            <a:pPr marL="0" lvl="0" indent="0" algn="ctr">
              <a:lnSpc>
                <a:spcPct val="100000"/>
              </a:lnSpc>
              <a:spcBef>
                <a:spcPts val="0"/>
              </a:spcBef>
              <a:buNone/>
            </a:pPr>
            <a:r>
              <a:rPr lang="fr-FR" sz="1900" dirty="0"/>
              <a:t>sont liés aux solidarités.</a:t>
            </a:r>
          </a:p>
          <a:p>
            <a:pPr marL="0" lvl="0" indent="0" algn="ctr">
              <a:buNone/>
            </a:pPr>
            <a:r>
              <a:rPr lang="fr-FR" sz="1900" b="1" dirty="0"/>
              <a:t>93% </a:t>
            </a:r>
            <a:r>
              <a:rPr lang="fr-FR" sz="1900" dirty="0"/>
              <a:t>des retraités ont été concernés par au moins un de ces dispositifs, ce qui est considérable. </a:t>
            </a:r>
          </a:p>
          <a:p>
            <a:pPr marL="0" lvl="0" indent="0">
              <a:buNone/>
            </a:pPr>
            <a:endParaRPr lang="fr-FR" sz="1900" dirty="0"/>
          </a:p>
          <a:p>
            <a:pPr marL="0" lvl="0" indent="0" algn="ctr">
              <a:buNone/>
            </a:pPr>
            <a:r>
              <a:rPr lang="fr-FR" sz="1900" b="1" dirty="0"/>
              <a:t>Ces dispositifs font partie intégrante du système actuel. </a:t>
            </a:r>
          </a:p>
          <a:p>
            <a:pPr lvl="0"/>
            <a:endParaRPr lang="fr-FR" sz="1900" dirty="0"/>
          </a:p>
        </p:txBody>
      </p:sp>
      <p:sp>
        <p:nvSpPr>
          <p:cNvPr id="5" name="Espace réservé du numéro de diapositive 4">
            <a:extLst>
              <a:ext uri="{FF2B5EF4-FFF2-40B4-BE49-F238E27FC236}">
                <a16:creationId xmlns:a16="http://schemas.microsoft.com/office/drawing/2014/main" xmlns="" id="{361050E2-8920-4F07-B1FB-CD21C523F03F}"/>
              </a:ext>
            </a:extLst>
          </p:cNvPr>
          <p:cNvSpPr>
            <a:spLocks noGrp="1"/>
          </p:cNvSpPr>
          <p:nvPr>
            <p:ph type="sldNum" sz="quarter" idx="8"/>
          </p:nvPr>
        </p:nvSpPr>
        <p:spPr/>
        <p:txBody>
          <a:bodyPr/>
          <a:lstStyle/>
          <a:p>
            <a:pPr lvl="0"/>
            <a:fld id="{FAA297C8-9204-4E18-B571-55229728029D}" type="slidenum">
              <a:rPr lang="fr-FR" smtClean="0"/>
              <a:t>19</a:t>
            </a:fld>
            <a:endParaRPr lang="fr-F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name="Slide65">
    <p:spTree>
      <p:nvGrpSpPr>
        <p:cNvPr id="1" name=""/>
        <p:cNvGrpSpPr/>
        <p:nvPr/>
      </p:nvGrpSpPr>
      <p:grpSpPr>
        <a:xfrm>
          <a:off x="0" y="0"/>
          <a:ext cx="0" cy="0"/>
          <a:chOff x="0" y="0"/>
          <a:chExt cx="0" cy="0"/>
        </a:xfrm>
      </p:grpSpPr>
      <p:sp>
        <p:nvSpPr>
          <p:cNvPr id="2" name="Titre 1"/>
          <p:cNvSpPr txBox="1">
            <a:spLocks noGrp="1"/>
          </p:cNvSpPr>
          <p:nvPr>
            <p:ph type="title"/>
          </p:nvPr>
        </p:nvSpPr>
        <p:spPr>
          <a:xfrm>
            <a:off x="838203" y="963878"/>
            <a:ext cx="3494361" cy="4930243"/>
          </a:xfrm>
        </p:spPr>
        <p:txBody>
          <a:bodyPr anchorCtr="1"/>
          <a:lstStyle/>
          <a:p>
            <a:pPr lvl="0" algn="r"/>
            <a:r>
              <a:rPr lang="fr-FR" sz="4000" b="1">
                <a:solidFill>
                  <a:srgbClr val="4472C4"/>
                </a:solidFill>
              </a:rPr>
              <a:t>La réforme  </a:t>
            </a:r>
            <a:br>
              <a:rPr lang="fr-FR" sz="4000" b="1">
                <a:solidFill>
                  <a:srgbClr val="4472C4"/>
                </a:solidFill>
              </a:rPr>
            </a:br>
            <a:r>
              <a:rPr lang="fr-FR" sz="4000" b="1">
                <a:solidFill>
                  <a:srgbClr val="4472C4"/>
                </a:solidFill>
              </a:rPr>
              <a:t/>
            </a:r>
            <a:br>
              <a:rPr lang="fr-FR" sz="4000" b="1">
                <a:solidFill>
                  <a:srgbClr val="4472C4"/>
                </a:solidFill>
              </a:rPr>
            </a:br>
            <a:r>
              <a:rPr lang="fr-FR" sz="4000">
                <a:solidFill>
                  <a:srgbClr val="4472C4"/>
                </a:solidFill>
              </a:rPr>
              <a:t>Quelles solidarités ?</a:t>
            </a:r>
          </a:p>
        </p:txBody>
      </p:sp>
      <p:sp>
        <p:nvSpPr>
          <p:cNvPr id="3" name="Espace réservé du contenu 2"/>
          <p:cNvSpPr txBox="1">
            <a:spLocks noGrp="1"/>
          </p:cNvSpPr>
          <p:nvPr>
            <p:ph idx="1"/>
          </p:nvPr>
        </p:nvSpPr>
        <p:spPr>
          <a:xfrm>
            <a:off x="4976027" y="963878"/>
            <a:ext cx="6377766" cy="4930243"/>
          </a:xfrm>
          <a:solidFill>
            <a:srgbClr val="DAE3F3"/>
          </a:solidFill>
        </p:spPr>
        <p:txBody>
          <a:bodyPr anchor="ctr"/>
          <a:lstStyle/>
          <a:p>
            <a:pPr marL="0" lvl="0" indent="0" algn="ctr">
              <a:lnSpc>
                <a:spcPct val="100000"/>
              </a:lnSpc>
              <a:spcBef>
                <a:spcPts val="0"/>
              </a:spcBef>
              <a:buNone/>
            </a:pPr>
            <a:r>
              <a:rPr lang="fr-FR" sz="2400" b="1" dirty="0"/>
              <a:t>Selon </a:t>
            </a:r>
            <a:r>
              <a:rPr lang="fr-FR" sz="2400" b="1" dirty="0" err="1"/>
              <a:t>JP</a:t>
            </a:r>
            <a:r>
              <a:rPr lang="fr-FR" sz="2400" b="1" dirty="0"/>
              <a:t> Delevoye : </a:t>
            </a:r>
          </a:p>
          <a:p>
            <a:pPr marL="0" lvl="0" indent="0">
              <a:lnSpc>
                <a:spcPct val="100000"/>
              </a:lnSpc>
              <a:spcBef>
                <a:spcPts val="0"/>
              </a:spcBef>
              <a:buNone/>
            </a:pPr>
            <a:r>
              <a:rPr lang="fr-FR" sz="2400" i="1" dirty="0"/>
              <a:t>« Bâtir un système de retraite sur une solidarité renforcée  »</a:t>
            </a:r>
          </a:p>
          <a:p>
            <a:pPr marL="0" lvl="0" indent="0">
              <a:buNone/>
            </a:pPr>
            <a:r>
              <a:rPr lang="fr-FR" sz="2400" i="1" dirty="0"/>
              <a:t>« Pas de points gratuits »</a:t>
            </a:r>
          </a:p>
          <a:p>
            <a:pPr marL="0" lvl="0" indent="0">
              <a:buNone/>
            </a:pPr>
            <a:endParaRPr lang="fr-FR" sz="2400" dirty="0"/>
          </a:p>
          <a:p>
            <a:pPr marL="0" lvl="0" indent="0" algn="ctr">
              <a:buNone/>
            </a:pPr>
            <a:r>
              <a:rPr lang="fr-FR" sz="2400" b="1" dirty="0"/>
              <a:t>Les solidarités sont donc exclues du système !</a:t>
            </a:r>
            <a:r>
              <a:rPr lang="fr-FR" sz="2400" dirty="0"/>
              <a:t>					</a:t>
            </a:r>
          </a:p>
          <a:p>
            <a:pPr marL="0" lvl="0" indent="0">
              <a:buNone/>
            </a:pPr>
            <a:r>
              <a:rPr lang="fr-FR" sz="2400" dirty="0"/>
              <a:t>Création d’un </a:t>
            </a:r>
            <a:r>
              <a:rPr lang="fr-FR" sz="2400" b="1" dirty="0"/>
              <a:t>Fonds solidarité vieillesse universel </a:t>
            </a:r>
            <a:r>
              <a:rPr lang="fr-FR" sz="2400" dirty="0"/>
              <a:t>géré indépendamment et financé essentiellement par les ressources fiscales, par les transferts de la branche chômage et de la branche famille. </a:t>
            </a:r>
          </a:p>
        </p:txBody>
      </p:sp>
      <p:sp>
        <p:nvSpPr>
          <p:cNvPr id="5" name="Espace réservé du numéro de diapositive 4">
            <a:extLst>
              <a:ext uri="{FF2B5EF4-FFF2-40B4-BE49-F238E27FC236}">
                <a16:creationId xmlns:a16="http://schemas.microsoft.com/office/drawing/2014/main" xmlns="" id="{EC8C38EC-3185-4890-84E4-47984F011D7B}"/>
              </a:ext>
            </a:extLst>
          </p:cNvPr>
          <p:cNvSpPr>
            <a:spLocks noGrp="1"/>
          </p:cNvSpPr>
          <p:nvPr>
            <p:ph type="sldNum" sz="quarter" idx="8"/>
          </p:nvPr>
        </p:nvSpPr>
        <p:spPr/>
        <p:txBody>
          <a:bodyPr/>
          <a:lstStyle/>
          <a:p>
            <a:pPr lvl="0"/>
            <a:fld id="{FAA297C8-9204-4E18-B571-55229728029D}" type="slidenum">
              <a:rPr lang="fr-FR" smtClean="0"/>
              <a:t>20</a:t>
            </a:fld>
            <a:endParaRPr lang="fr-F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name="Slide38">
    <p:spTree>
      <p:nvGrpSpPr>
        <p:cNvPr id="1" name=""/>
        <p:cNvGrpSpPr/>
        <p:nvPr/>
      </p:nvGrpSpPr>
      <p:grpSpPr>
        <a:xfrm>
          <a:off x="0" y="0"/>
          <a:ext cx="0" cy="0"/>
          <a:chOff x="0" y="0"/>
          <a:chExt cx="0" cy="0"/>
        </a:xfrm>
      </p:grpSpPr>
      <p:sp>
        <p:nvSpPr>
          <p:cNvPr id="2" name="Titre 1"/>
          <p:cNvSpPr txBox="1">
            <a:spLocks noGrp="1"/>
          </p:cNvSpPr>
          <p:nvPr>
            <p:ph type="title"/>
          </p:nvPr>
        </p:nvSpPr>
        <p:spPr>
          <a:xfrm>
            <a:off x="838203" y="963878"/>
            <a:ext cx="3494361" cy="4930243"/>
          </a:xfrm>
        </p:spPr>
        <p:txBody>
          <a:bodyPr anchorCtr="1"/>
          <a:lstStyle/>
          <a:p>
            <a:pPr lvl="0" algn="r"/>
            <a:r>
              <a:rPr lang="fr-FR" sz="4000" b="1">
                <a:solidFill>
                  <a:srgbClr val="FF0000"/>
                </a:solidFill>
              </a:rPr>
              <a:t>Système actuel</a:t>
            </a:r>
            <a:r>
              <a:rPr lang="fr-FR" sz="4000">
                <a:solidFill>
                  <a:srgbClr val="FF0000"/>
                </a:solidFill>
              </a:rPr>
              <a:t/>
            </a:r>
            <a:br>
              <a:rPr lang="fr-FR" sz="4000">
                <a:solidFill>
                  <a:srgbClr val="FF0000"/>
                </a:solidFill>
              </a:rPr>
            </a:br>
            <a:r>
              <a:rPr lang="fr-FR" sz="4000">
                <a:solidFill>
                  <a:srgbClr val="FF0000"/>
                </a:solidFill>
              </a:rPr>
              <a:t/>
            </a:r>
            <a:br>
              <a:rPr lang="fr-FR" sz="4000">
                <a:solidFill>
                  <a:srgbClr val="FF0000"/>
                </a:solidFill>
              </a:rPr>
            </a:br>
            <a:r>
              <a:rPr lang="fr-FR" sz="4000">
                <a:solidFill>
                  <a:srgbClr val="FF0000"/>
                </a:solidFill>
              </a:rPr>
              <a:t>Périodes assimilées </a:t>
            </a:r>
            <a:r>
              <a:rPr lang="fr-FR">
                <a:solidFill>
                  <a:srgbClr val="FF0000"/>
                </a:solidFill>
              </a:rPr>
              <a:t/>
            </a:r>
            <a:br>
              <a:rPr lang="fr-FR">
                <a:solidFill>
                  <a:srgbClr val="FF0000"/>
                </a:solidFill>
              </a:rPr>
            </a:br>
            <a:r>
              <a:rPr lang="fr-FR">
                <a:solidFill>
                  <a:srgbClr val="FF0000"/>
                </a:solidFill>
              </a:rPr>
              <a:t/>
            </a:r>
            <a:br>
              <a:rPr lang="fr-FR">
                <a:solidFill>
                  <a:srgbClr val="FF0000"/>
                </a:solidFill>
              </a:rPr>
            </a:br>
            <a:endParaRPr lang="fr-FR">
              <a:solidFill>
                <a:srgbClr val="FF0000"/>
              </a:solidFill>
            </a:endParaRPr>
          </a:p>
        </p:txBody>
      </p:sp>
      <p:sp>
        <p:nvSpPr>
          <p:cNvPr id="3" name="Espace réservé du contenu 2"/>
          <p:cNvSpPr txBox="1">
            <a:spLocks noGrp="1"/>
          </p:cNvSpPr>
          <p:nvPr>
            <p:ph idx="1"/>
          </p:nvPr>
        </p:nvSpPr>
        <p:spPr>
          <a:xfrm>
            <a:off x="4976027" y="963878"/>
            <a:ext cx="6377766" cy="4930243"/>
          </a:xfrm>
          <a:solidFill>
            <a:srgbClr val="FFCCCC"/>
          </a:solidFill>
        </p:spPr>
        <p:txBody>
          <a:bodyPr anchor="ctr"/>
          <a:lstStyle/>
          <a:p>
            <a:pPr lvl="0"/>
            <a:r>
              <a:rPr lang="fr-FR" sz="2400" dirty="0"/>
              <a:t>Les périodes de </a:t>
            </a:r>
            <a:r>
              <a:rPr lang="fr-FR" sz="2400" b="1" dirty="0"/>
              <a:t>maternité</a:t>
            </a:r>
            <a:r>
              <a:rPr lang="fr-FR" sz="2400" dirty="0"/>
              <a:t>, </a:t>
            </a:r>
            <a:r>
              <a:rPr lang="fr-FR" sz="2400" b="1" dirty="0"/>
              <a:t>la maladie</a:t>
            </a:r>
            <a:r>
              <a:rPr lang="fr-FR" sz="2400" dirty="0"/>
              <a:t>, </a:t>
            </a:r>
            <a:r>
              <a:rPr lang="fr-FR" sz="2400" b="1" dirty="0"/>
              <a:t>les accidents de travail</a:t>
            </a:r>
            <a:r>
              <a:rPr lang="fr-FR" sz="2400" dirty="0"/>
              <a:t>, </a:t>
            </a:r>
            <a:r>
              <a:rPr lang="fr-FR" sz="2400" b="1" dirty="0"/>
              <a:t>maladies professionnelles, invalidité</a:t>
            </a:r>
            <a:r>
              <a:rPr lang="fr-FR" sz="2400" dirty="0"/>
              <a:t>, </a:t>
            </a:r>
            <a:r>
              <a:rPr lang="fr-FR" sz="2400" b="1" dirty="0"/>
              <a:t>chômage indemnisé ou pas</a:t>
            </a:r>
            <a:r>
              <a:rPr lang="fr-FR" sz="2400" dirty="0"/>
              <a:t> selon les règles sont compris comme trimestres assimilés.</a:t>
            </a:r>
          </a:p>
          <a:p>
            <a:pPr lvl="0"/>
            <a:endParaRPr lang="fr-FR" sz="2400" dirty="0"/>
          </a:p>
        </p:txBody>
      </p:sp>
      <p:sp>
        <p:nvSpPr>
          <p:cNvPr id="5" name="Espace réservé du numéro de diapositive 4">
            <a:extLst>
              <a:ext uri="{FF2B5EF4-FFF2-40B4-BE49-F238E27FC236}">
                <a16:creationId xmlns:a16="http://schemas.microsoft.com/office/drawing/2014/main" xmlns="" id="{FAC7C867-9DBE-45F3-A3E8-071846547FCC}"/>
              </a:ext>
            </a:extLst>
          </p:cNvPr>
          <p:cNvSpPr>
            <a:spLocks noGrp="1"/>
          </p:cNvSpPr>
          <p:nvPr>
            <p:ph type="sldNum" sz="quarter" idx="8"/>
          </p:nvPr>
        </p:nvSpPr>
        <p:spPr/>
        <p:txBody>
          <a:bodyPr/>
          <a:lstStyle/>
          <a:p>
            <a:pPr lvl="0"/>
            <a:fld id="{FAA297C8-9204-4E18-B571-55229728029D}" type="slidenum">
              <a:rPr lang="fr-FR" smtClean="0"/>
              <a:t>21</a:t>
            </a:fld>
            <a:endParaRPr lang="fr-F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name="Slide66">
    <p:spTree>
      <p:nvGrpSpPr>
        <p:cNvPr id="1" name=""/>
        <p:cNvGrpSpPr/>
        <p:nvPr/>
      </p:nvGrpSpPr>
      <p:grpSpPr>
        <a:xfrm>
          <a:off x="0" y="0"/>
          <a:ext cx="0" cy="0"/>
          <a:chOff x="0" y="0"/>
          <a:chExt cx="0" cy="0"/>
        </a:xfrm>
      </p:grpSpPr>
      <p:sp>
        <p:nvSpPr>
          <p:cNvPr id="2" name="Titre 1"/>
          <p:cNvSpPr txBox="1">
            <a:spLocks noGrp="1"/>
          </p:cNvSpPr>
          <p:nvPr>
            <p:ph type="title"/>
          </p:nvPr>
        </p:nvSpPr>
        <p:spPr>
          <a:xfrm>
            <a:off x="838203" y="963878"/>
            <a:ext cx="3494361" cy="4930243"/>
          </a:xfrm>
        </p:spPr>
        <p:txBody>
          <a:bodyPr anchorCtr="1"/>
          <a:lstStyle/>
          <a:p>
            <a:pPr lvl="0" algn="r"/>
            <a:r>
              <a:rPr lang="fr-FR" sz="4000" b="1" dirty="0">
                <a:solidFill>
                  <a:srgbClr val="4472C4"/>
                </a:solidFill>
              </a:rPr>
              <a:t>La réforme</a:t>
            </a:r>
            <a:br>
              <a:rPr lang="fr-FR" sz="4000" b="1" dirty="0">
                <a:solidFill>
                  <a:srgbClr val="4472C4"/>
                </a:solidFill>
              </a:rPr>
            </a:br>
            <a:r>
              <a:rPr lang="fr-FR" sz="4000" b="1" dirty="0">
                <a:solidFill>
                  <a:srgbClr val="4472C4"/>
                </a:solidFill>
              </a:rPr>
              <a:t/>
            </a:r>
            <a:br>
              <a:rPr lang="fr-FR" sz="4000" b="1" dirty="0">
                <a:solidFill>
                  <a:srgbClr val="4472C4"/>
                </a:solidFill>
              </a:rPr>
            </a:br>
            <a:r>
              <a:rPr lang="fr-FR" sz="4000" dirty="0">
                <a:solidFill>
                  <a:srgbClr val="4472C4"/>
                </a:solidFill>
              </a:rPr>
              <a:t>Périodes assimilées </a:t>
            </a:r>
            <a:r>
              <a:rPr lang="fr-FR" sz="4000" b="1" dirty="0">
                <a:solidFill>
                  <a:srgbClr val="4472C4"/>
                </a:solidFill>
              </a:rPr>
              <a:t/>
            </a:r>
            <a:br>
              <a:rPr lang="fr-FR" sz="4000" b="1" dirty="0">
                <a:solidFill>
                  <a:srgbClr val="4472C4"/>
                </a:solidFill>
              </a:rPr>
            </a:br>
            <a:r>
              <a:rPr lang="fr-FR" sz="4000" b="1" dirty="0">
                <a:solidFill>
                  <a:srgbClr val="4472C4"/>
                </a:solidFill>
              </a:rPr>
              <a:t/>
            </a:r>
            <a:br>
              <a:rPr lang="fr-FR" sz="4000" b="1" dirty="0">
                <a:solidFill>
                  <a:srgbClr val="4472C4"/>
                </a:solidFill>
              </a:rPr>
            </a:br>
            <a:endParaRPr lang="fr-FR" sz="4000" b="1" dirty="0">
              <a:solidFill>
                <a:srgbClr val="4472C4"/>
              </a:solidFill>
            </a:endParaRPr>
          </a:p>
        </p:txBody>
      </p:sp>
      <p:sp>
        <p:nvSpPr>
          <p:cNvPr id="3" name="Espace réservé du contenu 2"/>
          <p:cNvSpPr txBox="1">
            <a:spLocks noGrp="1"/>
          </p:cNvSpPr>
          <p:nvPr>
            <p:ph idx="1"/>
          </p:nvPr>
        </p:nvSpPr>
        <p:spPr>
          <a:xfrm>
            <a:off x="4976027" y="963878"/>
            <a:ext cx="6377766" cy="5345442"/>
          </a:xfrm>
          <a:solidFill>
            <a:srgbClr val="DAE3F3"/>
          </a:solidFill>
        </p:spPr>
        <p:txBody>
          <a:bodyPr anchor="ctr"/>
          <a:lstStyle/>
          <a:p>
            <a:pPr lvl="3"/>
            <a:r>
              <a:rPr lang="fr-FR" sz="2200" b="1" dirty="0"/>
              <a:t>Maternité</a:t>
            </a:r>
            <a:r>
              <a:rPr lang="fr-FR" sz="2200" dirty="0"/>
              <a:t> : des points seront donnés dès le 1èr jour d’arrêt sur la base du revenu de l’année précédente</a:t>
            </a:r>
          </a:p>
          <a:p>
            <a:pPr lvl="3"/>
            <a:r>
              <a:rPr lang="fr-FR" sz="2200" b="1" dirty="0"/>
              <a:t>Maladie</a:t>
            </a:r>
            <a:r>
              <a:rPr lang="fr-FR" sz="2200" dirty="0"/>
              <a:t> : idem mais à partir de 30 jours d’arrêt</a:t>
            </a:r>
          </a:p>
          <a:p>
            <a:pPr lvl="3"/>
            <a:r>
              <a:rPr lang="fr-FR" sz="2200" b="1" dirty="0"/>
              <a:t>AT/MP</a:t>
            </a:r>
            <a:r>
              <a:rPr lang="fr-FR" sz="2200" dirty="0"/>
              <a:t> : rien n’est dit sur les périodes assimilées</a:t>
            </a:r>
          </a:p>
          <a:p>
            <a:pPr lvl="3"/>
            <a:r>
              <a:rPr lang="fr-FR" sz="2200" b="1" dirty="0"/>
              <a:t>Invalidité </a:t>
            </a:r>
            <a:r>
              <a:rPr lang="fr-FR" sz="2200" dirty="0"/>
              <a:t>: disparition du dispositif de la fonction publique tandis que dans le privé des points seront acquis sur la base du salaire moyen des 10 meilleures années.</a:t>
            </a:r>
          </a:p>
          <a:p>
            <a:pPr lvl="3"/>
            <a:r>
              <a:rPr lang="fr-FR" sz="2200" b="1" dirty="0"/>
              <a:t>Chômage</a:t>
            </a:r>
            <a:r>
              <a:rPr lang="fr-FR" sz="2200" dirty="0"/>
              <a:t> : points donnés sur la base des indemnités perçues </a:t>
            </a:r>
          </a:p>
          <a:p>
            <a:pPr lvl="0"/>
            <a:endParaRPr lang="fr-FR" sz="2200" dirty="0"/>
          </a:p>
        </p:txBody>
      </p:sp>
      <p:sp>
        <p:nvSpPr>
          <p:cNvPr id="5" name="Espace réservé du numéro de diapositive 4">
            <a:extLst>
              <a:ext uri="{FF2B5EF4-FFF2-40B4-BE49-F238E27FC236}">
                <a16:creationId xmlns:a16="http://schemas.microsoft.com/office/drawing/2014/main" xmlns="" id="{E368E642-600A-46E2-B71A-AC63CDF32564}"/>
              </a:ext>
            </a:extLst>
          </p:cNvPr>
          <p:cNvSpPr>
            <a:spLocks noGrp="1"/>
          </p:cNvSpPr>
          <p:nvPr>
            <p:ph type="sldNum" sz="quarter" idx="8"/>
          </p:nvPr>
        </p:nvSpPr>
        <p:spPr/>
        <p:txBody>
          <a:bodyPr/>
          <a:lstStyle/>
          <a:p>
            <a:pPr lvl="0"/>
            <a:fld id="{FAA297C8-9204-4E18-B571-55229728029D}" type="slidenum">
              <a:rPr lang="fr-FR" smtClean="0"/>
              <a:t>22</a:t>
            </a:fld>
            <a:endParaRPr lang="fr-F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name="Slide42">
    <p:spTree>
      <p:nvGrpSpPr>
        <p:cNvPr id="1" name=""/>
        <p:cNvGrpSpPr/>
        <p:nvPr/>
      </p:nvGrpSpPr>
      <p:grpSpPr>
        <a:xfrm>
          <a:off x="0" y="0"/>
          <a:ext cx="0" cy="0"/>
          <a:chOff x="0" y="0"/>
          <a:chExt cx="0" cy="0"/>
        </a:xfrm>
      </p:grpSpPr>
      <p:sp>
        <p:nvSpPr>
          <p:cNvPr id="2" name="Titre 1"/>
          <p:cNvSpPr txBox="1">
            <a:spLocks noGrp="1"/>
          </p:cNvSpPr>
          <p:nvPr>
            <p:ph type="title"/>
          </p:nvPr>
        </p:nvSpPr>
        <p:spPr>
          <a:xfrm>
            <a:off x="838203" y="963878"/>
            <a:ext cx="3494361" cy="4930243"/>
          </a:xfrm>
        </p:spPr>
        <p:txBody>
          <a:bodyPr anchorCtr="1"/>
          <a:lstStyle/>
          <a:p>
            <a:pPr lvl="0" algn="r"/>
            <a:r>
              <a:rPr lang="fr-FR" sz="4000" b="1">
                <a:solidFill>
                  <a:srgbClr val="FF0000"/>
                </a:solidFill>
              </a:rPr>
              <a:t>Système actuel</a:t>
            </a:r>
            <a:r>
              <a:rPr lang="fr-FR">
                <a:solidFill>
                  <a:srgbClr val="FF0000"/>
                </a:solidFill>
              </a:rPr>
              <a:t/>
            </a:r>
            <a:br>
              <a:rPr lang="fr-FR">
                <a:solidFill>
                  <a:srgbClr val="FF0000"/>
                </a:solidFill>
              </a:rPr>
            </a:br>
            <a:r>
              <a:rPr lang="fr-FR">
                <a:solidFill>
                  <a:srgbClr val="FF0000"/>
                </a:solidFill>
              </a:rPr>
              <a:t/>
            </a:r>
            <a:br>
              <a:rPr lang="fr-FR">
                <a:solidFill>
                  <a:srgbClr val="FF0000"/>
                </a:solidFill>
              </a:rPr>
            </a:br>
            <a:r>
              <a:rPr lang="fr-FR">
                <a:solidFill>
                  <a:srgbClr val="FF0000"/>
                </a:solidFill>
              </a:rPr>
              <a:t>Les droits familiaux</a:t>
            </a:r>
          </a:p>
        </p:txBody>
      </p:sp>
      <p:sp>
        <p:nvSpPr>
          <p:cNvPr id="3" name="Espace réservé du contenu 2"/>
          <p:cNvSpPr txBox="1">
            <a:spLocks noGrp="1"/>
          </p:cNvSpPr>
          <p:nvPr>
            <p:ph idx="1"/>
          </p:nvPr>
        </p:nvSpPr>
        <p:spPr>
          <a:xfrm>
            <a:off x="4976027" y="963878"/>
            <a:ext cx="6377766" cy="4930243"/>
          </a:xfrm>
          <a:solidFill>
            <a:srgbClr val="FFCCCC"/>
          </a:solidFill>
        </p:spPr>
        <p:txBody>
          <a:bodyPr anchor="ctr"/>
          <a:lstStyle/>
          <a:p>
            <a:pPr marL="357188" lvl="2"/>
            <a:r>
              <a:rPr lang="fr-FR" sz="2400" b="1" dirty="0"/>
              <a:t>Majoration pour Durée d’Assurance (</a:t>
            </a:r>
            <a:r>
              <a:rPr lang="fr-FR" sz="2400" b="1" dirty="0" err="1"/>
              <a:t>MDA</a:t>
            </a:r>
            <a:r>
              <a:rPr lang="fr-FR" sz="2400" b="1" dirty="0"/>
              <a:t>)</a:t>
            </a:r>
            <a:r>
              <a:rPr lang="fr-FR" sz="2400" dirty="0"/>
              <a:t>: </a:t>
            </a:r>
          </a:p>
          <a:p>
            <a:pPr marL="357188" lvl="2">
              <a:buNone/>
            </a:pPr>
            <a:r>
              <a:rPr lang="fr-FR" sz="2400" dirty="0"/>
              <a:t>	8 trimestres dans le privé par enfant</a:t>
            </a:r>
          </a:p>
          <a:p>
            <a:pPr marL="357188" lvl="2">
              <a:buNone/>
            </a:pPr>
            <a:r>
              <a:rPr lang="fr-FR" sz="2400" dirty="0"/>
              <a:t>	2 trimestres par enfant dans le public</a:t>
            </a:r>
          </a:p>
          <a:p>
            <a:pPr marL="357188" lvl="2"/>
            <a:endParaRPr lang="fr-FR" sz="2400" dirty="0"/>
          </a:p>
          <a:p>
            <a:pPr marL="357188" lvl="2"/>
            <a:r>
              <a:rPr lang="fr-FR" sz="2400" b="1" dirty="0" err="1"/>
              <a:t>AVPF</a:t>
            </a:r>
            <a:r>
              <a:rPr lang="fr-FR" sz="2400" dirty="0"/>
              <a:t> (Assurance Vieillesse des Parents au Foyer) : validation de trimestres auprès de la </a:t>
            </a:r>
            <a:r>
              <a:rPr lang="fr-FR" sz="2400" dirty="0" err="1"/>
              <a:t>CNAV</a:t>
            </a:r>
            <a:endParaRPr lang="fr-FR" sz="2400" dirty="0"/>
          </a:p>
          <a:p>
            <a:pPr marL="357188" lvl="2"/>
            <a:endParaRPr lang="fr-FR" sz="2400" dirty="0"/>
          </a:p>
          <a:p>
            <a:pPr marL="357188" lvl="2"/>
            <a:r>
              <a:rPr lang="fr-FR" sz="2400" b="1" dirty="0"/>
              <a:t>Majoration de Pension pour Enfants </a:t>
            </a:r>
            <a:r>
              <a:rPr lang="fr-FR" sz="2400" dirty="0"/>
              <a:t>: </a:t>
            </a:r>
          </a:p>
          <a:p>
            <a:pPr marL="128588" lvl="2" indent="0">
              <a:buNone/>
            </a:pPr>
            <a:r>
              <a:rPr lang="fr-FR" sz="2400" dirty="0"/>
              <a:t>10% pour chaque parent à partir de 3 enfants</a:t>
            </a:r>
          </a:p>
          <a:p>
            <a:pPr marL="914400" lvl="2" indent="0">
              <a:buNone/>
            </a:pPr>
            <a:endParaRPr lang="fr-FR" sz="2400" dirty="0"/>
          </a:p>
          <a:p>
            <a:pPr lvl="0"/>
            <a:endParaRPr lang="fr-FR" sz="2400" dirty="0"/>
          </a:p>
        </p:txBody>
      </p:sp>
      <p:sp>
        <p:nvSpPr>
          <p:cNvPr id="5" name="Espace réservé du numéro de diapositive 4">
            <a:extLst>
              <a:ext uri="{FF2B5EF4-FFF2-40B4-BE49-F238E27FC236}">
                <a16:creationId xmlns:a16="http://schemas.microsoft.com/office/drawing/2014/main" xmlns="" id="{BBE2BC66-3FE5-43C2-90D8-8C9746EB205E}"/>
              </a:ext>
            </a:extLst>
          </p:cNvPr>
          <p:cNvSpPr>
            <a:spLocks noGrp="1"/>
          </p:cNvSpPr>
          <p:nvPr>
            <p:ph type="sldNum" sz="quarter" idx="8"/>
          </p:nvPr>
        </p:nvSpPr>
        <p:spPr/>
        <p:txBody>
          <a:bodyPr/>
          <a:lstStyle/>
          <a:p>
            <a:pPr lvl="0"/>
            <a:fld id="{FAA297C8-9204-4E18-B571-55229728029D}" type="slidenum">
              <a:rPr lang="fr-FR" smtClean="0"/>
              <a:t>23</a:t>
            </a:fld>
            <a:endParaRPr lang="fr-F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name="Slide68">
    <p:spTree>
      <p:nvGrpSpPr>
        <p:cNvPr id="1" name=""/>
        <p:cNvGrpSpPr/>
        <p:nvPr/>
      </p:nvGrpSpPr>
      <p:grpSpPr>
        <a:xfrm>
          <a:off x="0" y="0"/>
          <a:ext cx="0" cy="0"/>
          <a:chOff x="0" y="0"/>
          <a:chExt cx="0" cy="0"/>
        </a:xfrm>
      </p:grpSpPr>
      <p:sp>
        <p:nvSpPr>
          <p:cNvPr id="2" name="Titre 1"/>
          <p:cNvSpPr txBox="1">
            <a:spLocks noGrp="1"/>
          </p:cNvSpPr>
          <p:nvPr>
            <p:ph type="title"/>
          </p:nvPr>
        </p:nvSpPr>
        <p:spPr>
          <a:xfrm>
            <a:off x="838203" y="963878"/>
            <a:ext cx="3494361" cy="4930243"/>
          </a:xfrm>
        </p:spPr>
        <p:txBody>
          <a:bodyPr anchorCtr="1"/>
          <a:lstStyle/>
          <a:p>
            <a:pPr lvl="0" algn="r"/>
            <a:r>
              <a:rPr lang="fr-FR" sz="4000" b="1">
                <a:solidFill>
                  <a:srgbClr val="4472C4"/>
                </a:solidFill>
              </a:rPr>
              <a:t>La réforme</a:t>
            </a:r>
            <a:r>
              <a:rPr lang="fr-FR" sz="4000">
                <a:solidFill>
                  <a:srgbClr val="4472C4"/>
                </a:solidFill>
              </a:rPr>
              <a:t/>
            </a:r>
            <a:br>
              <a:rPr lang="fr-FR" sz="4000">
                <a:solidFill>
                  <a:srgbClr val="4472C4"/>
                </a:solidFill>
              </a:rPr>
            </a:br>
            <a:r>
              <a:rPr lang="fr-FR" sz="4000">
                <a:solidFill>
                  <a:srgbClr val="4472C4"/>
                </a:solidFill>
              </a:rPr>
              <a:t/>
            </a:r>
            <a:br>
              <a:rPr lang="fr-FR" sz="4000">
                <a:solidFill>
                  <a:srgbClr val="4472C4"/>
                </a:solidFill>
              </a:rPr>
            </a:br>
            <a:r>
              <a:rPr lang="fr-FR" sz="4000">
                <a:solidFill>
                  <a:srgbClr val="4472C4"/>
                </a:solidFill>
              </a:rPr>
              <a:t>Droits familiaux  </a:t>
            </a:r>
            <a:br>
              <a:rPr lang="fr-FR" sz="4000">
                <a:solidFill>
                  <a:srgbClr val="4472C4"/>
                </a:solidFill>
              </a:rPr>
            </a:br>
            <a:r>
              <a:rPr lang="fr-FR" sz="4000">
                <a:solidFill>
                  <a:srgbClr val="4472C4"/>
                </a:solidFill>
              </a:rPr>
              <a:t/>
            </a:r>
            <a:br>
              <a:rPr lang="fr-FR" sz="4000">
                <a:solidFill>
                  <a:srgbClr val="4472C4"/>
                </a:solidFill>
              </a:rPr>
            </a:br>
            <a:endParaRPr lang="fr-FR" sz="4000">
              <a:solidFill>
                <a:srgbClr val="4472C4"/>
              </a:solidFill>
            </a:endParaRPr>
          </a:p>
        </p:txBody>
      </p:sp>
      <p:sp>
        <p:nvSpPr>
          <p:cNvPr id="3" name="Espace réservé du contenu 2"/>
          <p:cNvSpPr txBox="1">
            <a:spLocks noGrp="1"/>
          </p:cNvSpPr>
          <p:nvPr>
            <p:ph idx="1"/>
          </p:nvPr>
        </p:nvSpPr>
        <p:spPr>
          <a:xfrm>
            <a:off x="4976027" y="963878"/>
            <a:ext cx="6377766" cy="4930243"/>
          </a:xfrm>
          <a:solidFill>
            <a:srgbClr val="DAE3F3"/>
          </a:solidFill>
        </p:spPr>
        <p:txBody>
          <a:bodyPr anchor="ctr"/>
          <a:lstStyle/>
          <a:p>
            <a:pPr marL="914400" lvl="2" indent="0">
              <a:buNone/>
            </a:pPr>
            <a:endParaRPr lang="fr-FR" sz="2400" dirty="0"/>
          </a:p>
          <a:p>
            <a:pPr lvl="2"/>
            <a:r>
              <a:rPr lang="fr-FR" sz="2400" dirty="0"/>
              <a:t> </a:t>
            </a:r>
            <a:r>
              <a:rPr lang="fr-FR" sz="2400" b="1" dirty="0" err="1"/>
              <a:t>MDA</a:t>
            </a:r>
            <a:r>
              <a:rPr lang="fr-FR" sz="2400" dirty="0"/>
              <a:t> : supprimé</a:t>
            </a:r>
          </a:p>
          <a:p>
            <a:pPr lvl="2"/>
            <a:endParaRPr lang="fr-FR" sz="2400" dirty="0"/>
          </a:p>
          <a:p>
            <a:pPr lvl="2"/>
            <a:r>
              <a:rPr lang="fr-FR" sz="2400" dirty="0"/>
              <a:t> </a:t>
            </a:r>
            <a:r>
              <a:rPr lang="fr-FR" sz="2400" b="1" dirty="0" err="1"/>
              <a:t>AVPF</a:t>
            </a:r>
            <a:r>
              <a:rPr lang="fr-FR" sz="2400" dirty="0"/>
              <a:t> : droits calculés sur 60% du SMIC durant les trois premières années</a:t>
            </a:r>
          </a:p>
          <a:p>
            <a:pPr lvl="2"/>
            <a:endParaRPr lang="fr-FR" sz="2400" dirty="0"/>
          </a:p>
          <a:p>
            <a:pPr lvl="2"/>
            <a:r>
              <a:rPr lang="fr-FR" sz="2400" dirty="0"/>
              <a:t> </a:t>
            </a:r>
            <a:r>
              <a:rPr lang="fr-FR" sz="2400" b="1" dirty="0"/>
              <a:t>Majoration de pension</a:t>
            </a:r>
            <a:r>
              <a:rPr lang="fr-FR" sz="2400" dirty="0"/>
              <a:t> : bonification de 5% pour </a:t>
            </a:r>
            <a:r>
              <a:rPr lang="fr-FR" sz="2400" u="sng" dirty="0"/>
              <a:t>l’un des deux parents au choix </a:t>
            </a:r>
            <a:r>
              <a:rPr lang="fr-FR" sz="2400" dirty="0"/>
              <a:t>à partir du 1</a:t>
            </a:r>
            <a:r>
              <a:rPr lang="fr-FR" sz="2400" baseline="30000" dirty="0"/>
              <a:t>er </a:t>
            </a:r>
            <a:r>
              <a:rPr lang="fr-FR" sz="2400" dirty="0"/>
              <a:t>enfant.</a:t>
            </a:r>
          </a:p>
          <a:p>
            <a:pPr lvl="2"/>
            <a:endParaRPr lang="fr-FR" sz="2400" dirty="0"/>
          </a:p>
          <a:p>
            <a:pPr lvl="0"/>
            <a:endParaRPr lang="fr-FR" sz="2400" dirty="0"/>
          </a:p>
        </p:txBody>
      </p:sp>
      <p:sp>
        <p:nvSpPr>
          <p:cNvPr id="5" name="Espace réservé du numéro de diapositive 4">
            <a:extLst>
              <a:ext uri="{FF2B5EF4-FFF2-40B4-BE49-F238E27FC236}">
                <a16:creationId xmlns:a16="http://schemas.microsoft.com/office/drawing/2014/main" xmlns="" id="{1E7A041A-3C92-4AC2-91B7-4DA9A568D396}"/>
              </a:ext>
            </a:extLst>
          </p:cNvPr>
          <p:cNvSpPr>
            <a:spLocks noGrp="1"/>
          </p:cNvSpPr>
          <p:nvPr>
            <p:ph type="sldNum" sz="quarter" idx="8"/>
          </p:nvPr>
        </p:nvSpPr>
        <p:spPr/>
        <p:txBody>
          <a:bodyPr/>
          <a:lstStyle/>
          <a:p>
            <a:pPr lvl="0"/>
            <a:fld id="{FAA297C8-9204-4E18-B571-55229728029D}" type="slidenum">
              <a:rPr lang="fr-FR" smtClean="0"/>
              <a:t>24</a:t>
            </a:fld>
            <a:endParaRPr lang="fr-F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name="Slide49">
    <p:spTree>
      <p:nvGrpSpPr>
        <p:cNvPr id="1" name=""/>
        <p:cNvGrpSpPr/>
        <p:nvPr/>
      </p:nvGrpSpPr>
      <p:grpSpPr>
        <a:xfrm>
          <a:off x="0" y="0"/>
          <a:ext cx="0" cy="0"/>
          <a:chOff x="0" y="0"/>
          <a:chExt cx="0" cy="0"/>
        </a:xfrm>
      </p:grpSpPr>
      <p:sp>
        <p:nvSpPr>
          <p:cNvPr id="2" name="Titre 1"/>
          <p:cNvSpPr txBox="1">
            <a:spLocks noGrp="1"/>
          </p:cNvSpPr>
          <p:nvPr>
            <p:ph type="title"/>
          </p:nvPr>
        </p:nvSpPr>
        <p:spPr>
          <a:xfrm>
            <a:off x="838203" y="963878"/>
            <a:ext cx="3494361" cy="4930243"/>
          </a:xfrm>
        </p:spPr>
        <p:txBody>
          <a:bodyPr anchorCtr="1"/>
          <a:lstStyle/>
          <a:p>
            <a:pPr algn="r"/>
            <a:r>
              <a:rPr lang="fr-FR" b="1">
                <a:solidFill>
                  <a:srgbClr val="FF0000"/>
                </a:solidFill>
              </a:rPr>
              <a:t> </a:t>
            </a:r>
            <a:r>
              <a:rPr lang="fr-FR" sz="4000" b="1">
                <a:solidFill>
                  <a:srgbClr val="FF0000"/>
                </a:solidFill>
              </a:rPr>
              <a:t>Système </a:t>
            </a:r>
            <a:br>
              <a:rPr lang="fr-FR" sz="4000" b="1">
                <a:solidFill>
                  <a:srgbClr val="FF0000"/>
                </a:solidFill>
              </a:rPr>
            </a:br>
            <a:r>
              <a:rPr lang="fr-FR" sz="4000" b="1">
                <a:solidFill>
                  <a:srgbClr val="FF0000"/>
                </a:solidFill>
              </a:rPr>
              <a:t>actuel</a:t>
            </a:r>
            <a:br>
              <a:rPr lang="fr-FR" sz="4000" b="1">
                <a:solidFill>
                  <a:srgbClr val="FF0000"/>
                </a:solidFill>
              </a:rPr>
            </a:br>
            <a:r>
              <a:rPr lang="fr-FR" sz="4000" b="1">
                <a:solidFill>
                  <a:srgbClr val="FF0000"/>
                </a:solidFill>
              </a:rPr>
              <a:t/>
            </a:r>
            <a:br>
              <a:rPr lang="fr-FR" sz="4000" b="1">
                <a:solidFill>
                  <a:srgbClr val="FF0000"/>
                </a:solidFill>
              </a:rPr>
            </a:br>
            <a:r>
              <a:rPr lang="fr-FR" sz="4000">
                <a:solidFill>
                  <a:srgbClr val="FF0000"/>
                </a:solidFill>
              </a:rPr>
              <a:t>Pensions de réversion</a:t>
            </a:r>
            <a:br>
              <a:rPr lang="fr-FR" sz="4000">
                <a:solidFill>
                  <a:srgbClr val="FF0000"/>
                </a:solidFill>
              </a:rPr>
            </a:br>
            <a:r>
              <a:rPr lang="fr-FR" sz="4000">
                <a:solidFill>
                  <a:srgbClr val="FF0000"/>
                </a:solidFill>
              </a:rPr>
              <a:t/>
            </a:r>
            <a:br>
              <a:rPr lang="fr-FR" sz="4000">
                <a:solidFill>
                  <a:srgbClr val="FF0000"/>
                </a:solidFill>
              </a:rPr>
            </a:br>
            <a:endParaRPr lang="fr-FR" sz="4000">
              <a:solidFill>
                <a:srgbClr val="FF0000"/>
              </a:solidFill>
            </a:endParaRPr>
          </a:p>
        </p:txBody>
      </p:sp>
      <p:sp>
        <p:nvSpPr>
          <p:cNvPr id="3" name="Espace réservé du contenu 2"/>
          <p:cNvSpPr txBox="1">
            <a:spLocks noGrp="1"/>
          </p:cNvSpPr>
          <p:nvPr>
            <p:ph idx="1"/>
          </p:nvPr>
        </p:nvSpPr>
        <p:spPr>
          <a:xfrm>
            <a:off x="4976026" y="548680"/>
            <a:ext cx="6520573" cy="5760640"/>
          </a:xfrm>
          <a:solidFill>
            <a:srgbClr val="FFCCCC"/>
          </a:solidFill>
        </p:spPr>
        <p:txBody>
          <a:bodyPr anchor="ctr"/>
          <a:lstStyle/>
          <a:p>
            <a:pPr marL="0" lvl="0" indent="0">
              <a:buNone/>
            </a:pPr>
            <a:r>
              <a:rPr lang="fr-FR" sz="2400" dirty="0"/>
              <a:t>Partie de la pension de retraite de l’ex-conjoint, dès 55 ans </a:t>
            </a:r>
            <a:endParaRPr lang="fr-FR" sz="2400" b="1" u="sng" dirty="0"/>
          </a:p>
          <a:p>
            <a:pPr marL="0" lvl="0" indent="0">
              <a:buNone/>
            </a:pPr>
            <a:r>
              <a:rPr lang="fr-FR" sz="2400" b="1" u="sng" dirty="0"/>
              <a:t>Pour le secteur privé</a:t>
            </a:r>
            <a:r>
              <a:rPr lang="fr-FR" sz="2400" b="1" dirty="0"/>
              <a:t>	</a:t>
            </a:r>
          </a:p>
          <a:p>
            <a:pPr lvl="0">
              <a:buChar char="-"/>
            </a:pPr>
            <a:r>
              <a:rPr lang="fr-FR" sz="2400" b="1" dirty="0"/>
              <a:t>Retraite de base  : </a:t>
            </a:r>
            <a:r>
              <a:rPr lang="fr-FR" sz="2400" dirty="0"/>
              <a:t> 54 % de la pension du conjoint décédé et son attribution se fait sous certaines conditions.</a:t>
            </a:r>
            <a:r>
              <a:rPr lang="fr-FR" sz="2400" b="1" dirty="0"/>
              <a:t>	</a:t>
            </a:r>
          </a:p>
          <a:p>
            <a:pPr lvl="0">
              <a:buChar char="-"/>
            </a:pPr>
            <a:r>
              <a:rPr lang="fr-FR" sz="2400" b="1" dirty="0"/>
              <a:t>Retraites complémentaires :</a:t>
            </a:r>
            <a:r>
              <a:rPr lang="fr-FR" sz="2400" dirty="0"/>
              <a:t> 60 % de la retraite complémentaire du conjoint décédé, sans condition de ressources. </a:t>
            </a:r>
          </a:p>
          <a:p>
            <a:pPr marL="0" lvl="0" indent="0">
              <a:buNone/>
            </a:pPr>
            <a:r>
              <a:rPr lang="fr-FR" sz="2400" b="1" u="sng" dirty="0"/>
              <a:t>Pour la Fonction publique</a:t>
            </a:r>
            <a:r>
              <a:rPr lang="fr-FR" sz="2400" u="sng" dirty="0"/>
              <a:t> </a:t>
            </a:r>
            <a:r>
              <a:rPr lang="fr-FR" sz="2400" dirty="0"/>
              <a:t>:</a:t>
            </a:r>
          </a:p>
          <a:p>
            <a:pPr marL="0" lvl="0" indent="0">
              <a:buNone/>
            </a:pPr>
            <a:r>
              <a:rPr lang="fr-FR" sz="2400" dirty="0"/>
              <a:t>50 %  de la pension de retraite de base, dont il bénéficiait ou dont il aurait pu bénéficier sans condition d’âge ou de ressources. </a:t>
            </a:r>
          </a:p>
        </p:txBody>
      </p:sp>
      <p:sp>
        <p:nvSpPr>
          <p:cNvPr id="5" name="Espace réservé du numéro de diapositive 4">
            <a:extLst>
              <a:ext uri="{FF2B5EF4-FFF2-40B4-BE49-F238E27FC236}">
                <a16:creationId xmlns:a16="http://schemas.microsoft.com/office/drawing/2014/main" xmlns="" id="{9097FB7A-45ED-4FFB-A789-C5EC03A865C4}"/>
              </a:ext>
            </a:extLst>
          </p:cNvPr>
          <p:cNvSpPr>
            <a:spLocks noGrp="1"/>
          </p:cNvSpPr>
          <p:nvPr>
            <p:ph type="sldNum" sz="quarter" idx="8"/>
          </p:nvPr>
        </p:nvSpPr>
        <p:spPr/>
        <p:txBody>
          <a:bodyPr/>
          <a:lstStyle/>
          <a:p>
            <a:pPr lvl="0"/>
            <a:fld id="{FAA297C8-9204-4E18-B571-55229728029D}" type="slidenum">
              <a:rPr lang="fr-FR" smtClean="0"/>
              <a:t>25</a:t>
            </a:fld>
            <a:endParaRPr lang="fr-F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name="Slide69">
    <p:spTree>
      <p:nvGrpSpPr>
        <p:cNvPr id="1" name=""/>
        <p:cNvGrpSpPr/>
        <p:nvPr/>
      </p:nvGrpSpPr>
      <p:grpSpPr>
        <a:xfrm>
          <a:off x="0" y="0"/>
          <a:ext cx="0" cy="0"/>
          <a:chOff x="0" y="0"/>
          <a:chExt cx="0" cy="0"/>
        </a:xfrm>
      </p:grpSpPr>
      <p:sp>
        <p:nvSpPr>
          <p:cNvPr id="2" name="Titre 1"/>
          <p:cNvSpPr txBox="1">
            <a:spLocks noGrp="1"/>
          </p:cNvSpPr>
          <p:nvPr>
            <p:ph type="title"/>
          </p:nvPr>
        </p:nvSpPr>
        <p:spPr>
          <a:xfrm>
            <a:off x="838203" y="963878"/>
            <a:ext cx="3494361" cy="4930243"/>
          </a:xfrm>
        </p:spPr>
        <p:txBody>
          <a:bodyPr anchorCtr="1"/>
          <a:lstStyle/>
          <a:p>
            <a:pPr lvl="0" algn="r"/>
            <a:r>
              <a:rPr lang="fr-FR" sz="4000" b="1">
                <a:solidFill>
                  <a:srgbClr val="4472C4"/>
                </a:solidFill>
              </a:rPr>
              <a:t>La réforme</a:t>
            </a:r>
            <a:br>
              <a:rPr lang="fr-FR" sz="4000" b="1">
                <a:solidFill>
                  <a:srgbClr val="4472C4"/>
                </a:solidFill>
              </a:rPr>
            </a:br>
            <a:r>
              <a:rPr lang="fr-FR" sz="4000" b="1">
                <a:solidFill>
                  <a:srgbClr val="4472C4"/>
                </a:solidFill>
              </a:rPr>
              <a:t/>
            </a:r>
            <a:br>
              <a:rPr lang="fr-FR" sz="4000" b="1">
                <a:solidFill>
                  <a:srgbClr val="4472C4"/>
                </a:solidFill>
              </a:rPr>
            </a:br>
            <a:r>
              <a:rPr lang="fr-FR" sz="4000">
                <a:solidFill>
                  <a:srgbClr val="4472C4"/>
                </a:solidFill>
              </a:rPr>
              <a:t>Pension de réversion  </a:t>
            </a:r>
            <a:r>
              <a:rPr lang="fr-FR" sz="4000" b="1">
                <a:solidFill>
                  <a:srgbClr val="4472C4"/>
                </a:solidFill>
              </a:rPr>
              <a:t/>
            </a:r>
            <a:br>
              <a:rPr lang="fr-FR" sz="4000" b="1">
                <a:solidFill>
                  <a:srgbClr val="4472C4"/>
                </a:solidFill>
              </a:rPr>
            </a:br>
            <a:r>
              <a:rPr lang="fr-FR" b="1">
                <a:solidFill>
                  <a:srgbClr val="4472C4"/>
                </a:solidFill>
              </a:rPr>
              <a:t/>
            </a:r>
            <a:br>
              <a:rPr lang="fr-FR" b="1">
                <a:solidFill>
                  <a:srgbClr val="4472C4"/>
                </a:solidFill>
              </a:rPr>
            </a:br>
            <a:endParaRPr lang="fr-FR">
              <a:solidFill>
                <a:srgbClr val="4472C4"/>
              </a:solidFill>
            </a:endParaRPr>
          </a:p>
        </p:txBody>
      </p:sp>
      <p:sp>
        <p:nvSpPr>
          <p:cNvPr id="3" name="Espace réservé du contenu 2"/>
          <p:cNvSpPr txBox="1">
            <a:spLocks noGrp="1"/>
          </p:cNvSpPr>
          <p:nvPr>
            <p:ph idx="1"/>
          </p:nvPr>
        </p:nvSpPr>
        <p:spPr>
          <a:xfrm>
            <a:off x="4976027" y="620688"/>
            <a:ext cx="6377766" cy="5976664"/>
          </a:xfrm>
          <a:solidFill>
            <a:srgbClr val="DAE3F3"/>
          </a:solidFill>
        </p:spPr>
        <p:txBody>
          <a:bodyPr anchor="ctr"/>
          <a:lstStyle/>
          <a:p>
            <a:pPr marL="0" lvl="0" indent="0">
              <a:buNone/>
            </a:pPr>
            <a:endParaRPr lang="fr-FR" sz="1700" dirty="0"/>
          </a:p>
          <a:p>
            <a:pPr marL="0" lvl="0" indent="0">
              <a:buNone/>
            </a:pPr>
            <a:r>
              <a:rPr lang="fr-FR" sz="2400" dirty="0"/>
              <a:t>Différence entre les ressources du conjoint survivant et 70% du niveau de vie du couple avant le décès de l’un d’entre eux. </a:t>
            </a:r>
          </a:p>
          <a:p>
            <a:pPr marL="0" lvl="0" indent="0">
              <a:buNone/>
            </a:pPr>
            <a:r>
              <a:rPr lang="fr-FR" sz="2400" dirty="0"/>
              <a:t>La personne devra avoir </a:t>
            </a:r>
            <a:r>
              <a:rPr lang="fr-FR" sz="2400" b="1" dirty="0"/>
              <a:t>62 ans </a:t>
            </a:r>
            <a:r>
              <a:rPr lang="fr-FR" sz="2400" dirty="0"/>
              <a:t>et être </a:t>
            </a:r>
            <a:r>
              <a:rPr lang="fr-FR" sz="2400" b="1" dirty="0"/>
              <a:t>retraitée</a:t>
            </a:r>
            <a:r>
              <a:rPr lang="fr-FR" sz="2400" dirty="0"/>
              <a:t>. </a:t>
            </a:r>
          </a:p>
          <a:p>
            <a:pPr marL="0" lvl="0" indent="0">
              <a:buNone/>
            </a:pPr>
            <a:r>
              <a:rPr lang="fr-FR" sz="2400" dirty="0"/>
              <a:t>Les </a:t>
            </a:r>
            <a:r>
              <a:rPr lang="fr-FR" sz="2400" b="1" dirty="0"/>
              <a:t>ex-conjoints</a:t>
            </a:r>
            <a:r>
              <a:rPr lang="fr-FR" sz="2400" dirty="0"/>
              <a:t> pourront y prétendre aussi mais le système sera complexe au libre arbitre du juge des affaires familiales au moment du divorce.</a:t>
            </a:r>
          </a:p>
          <a:p>
            <a:pPr marL="0" lvl="0" indent="0">
              <a:buNone/>
            </a:pPr>
            <a:endParaRPr lang="fr-FR" sz="2400" dirty="0"/>
          </a:p>
          <a:p>
            <a:pPr marL="0" lvl="0" indent="0">
              <a:buNone/>
            </a:pPr>
            <a:r>
              <a:rPr lang="fr-FR" sz="2400" b="1" dirty="0"/>
              <a:t>Exemple</a:t>
            </a:r>
            <a:r>
              <a:rPr lang="fr-FR" sz="2400" dirty="0"/>
              <a:t> : </a:t>
            </a:r>
          </a:p>
          <a:p>
            <a:pPr marL="0" lvl="0" indent="0">
              <a:buNone/>
            </a:pPr>
            <a:r>
              <a:rPr lang="fr-FR" sz="2400" dirty="0"/>
              <a:t>Retraite du conjoint décédé : 2 000 euros, retraite de la conjointe survivante : 2 000 euros </a:t>
            </a:r>
          </a:p>
          <a:p>
            <a:pPr marL="0" lvl="0" indent="0">
              <a:buNone/>
            </a:pPr>
            <a:r>
              <a:rPr lang="fr-FR" sz="2400" dirty="0"/>
              <a:t>70 % du niveau de vie : 2 800 euros, pension de réversion dans le </a:t>
            </a:r>
            <a:r>
              <a:rPr lang="fr-FR" sz="2400" b="1" dirty="0"/>
              <a:t>Système actuel </a:t>
            </a:r>
            <a:r>
              <a:rPr lang="fr-FR" sz="2400" dirty="0"/>
              <a:t>: 1 000 euros avec la </a:t>
            </a:r>
            <a:r>
              <a:rPr lang="fr-FR" sz="2400" b="1" dirty="0"/>
              <a:t>réforme</a:t>
            </a:r>
            <a:r>
              <a:rPr lang="fr-FR" sz="2400" dirty="0"/>
              <a:t> : 800 euros</a:t>
            </a:r>
          </a:p>
          <a:p>
            <a:pPr marL="0" lvl="0" indent="0">
              <a:buNone/>
            </a:pPr>
            <a:r>
              <a:rPr lang="fr-FR" sz="1700" dirty="0"/>
              <a:t>	</a:t>
            </a:r>
          </a:p>
          <a:p>
            <a:pPr lvl="0"/>
            <a:endParaRPr lang="fr-FR" sz="1700" dirty="0"/>
          </a:p>
        </p:txBody>
      </p:sp>
      <p:sp>
        <p:nvSpPr>
          <p:cNvPr id="5" name="Espace réservé du numéro de diapositive 4">
            <a:extLst>
              <a:ext uri="{FF2B5EF4-FFF2-40B4-BE49-F238E27FC236}">
                <a16:creationId xmlns:a16="http://schemas.microsoft.com/office/drawing/2014/main" xmlns="" id="{CC6E824A-D42F-44E8-B995-ACD1D182F73D}"/>
              </a:ext>
            </a:extLst>
          </p:cNvPr>
          <p:cNvSpPr>
            <a:spLocks noGrp="1"/>
          </p:cNvSpPr>
          <p:nvPr>
            <p:ph type="sldNum" sz="quarter" idx="8"/>
          </p:nvPr>
        </p:nvSpPr>
        <p:spPr/>
        <p:txBody>
          <a:bodyPr/>
          <a:lstStyle/>
          <a:p>
            <a:pPr lvl="0"/>
            <a:fld id="{FAA297C8-9204-4E18-B571-55229728029D}" type="slidenum">
              <a:rPr lang="fr-FR" smtClean="0"/>
              <a:t>26</a:t>
            </a:fld>
            <a:endParaRPr lang="fr-F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name="Slide16">
    <p:spTree>
      <p:nvGrpSpPr>
        <p:cNvPr id="1" name=""/>
        <p:cNvGrpSpPr/>
        <p:nvPr/>
      </p:nvGrpSpPr>
      <p:grpSpPr>
        <a:xfrm>
          <a:off x="0" y="0"/>
          <a:ext cx="0" cy="0"/>
          <a:chOff x="0" y="0"/>
          <a:chExt cx="0" cy="0"/>
        </a:xfrm>
      </p:grpSpPr>
      <p:sp>
        <p:nvSpPr>
          <p:cNvPr id="2" name="Titre 1"/>
          <p:cNvSpPr txBox="1">
            <a:spLocks noGrp="1"/>
          </p:cNvSpPr>
          <p:nvPr>
            <p:ph type="title"/>
          </p:nvPr>
        </p:nvSpPr>
        <p:spPr>
          <a:xfrm>
            <a:off x="838203" y="963878"/>
            <a:ext cx="3494361" cy="4930243"/>
          </a:xfrm>
        </p:spPr>
        <p:txBody>
          <a:bodyPr anchorCtr="1"/>
          <a:lstStyle/>
          <a:p>
            <a:pPr algn="r"/>
            <a:r>
              <a:rPr lang="fr-FR" sz="4000" b="1">
                <a:solidFill>
                  <a:srgbClr val="FF0000"/>
                </a:solidFill>
              </a:rPr>
              <a:t>Système actuel</a:t>
            </a:r>
            <a:r>
              <a:rPr lang="fr-FR" sz="4000">
                <a:solidFill>
                  <a:srgbClr val="FF0000"/>
                </a:solidFill>
              </a:rPr>
              <a:t/>
            </a:r>
            <a:br>
              <a:rPr lang="fr-FR" sz="4000">
                <a:solidFill>
                  <a:srgbClr val="FF0000"/>
                </a:solidFill>
              </a:rPr>
            </a:br>
            <a:r>
              <a:rPr lang="fr-FR" sz="4000">
                <a:solidFill>
                  <a:srgbClr val="FF0000"/>
                </a:solidFill>
              </a:rPr>
              <a:t/>
            </a:r>
            <a:br>
              <a:rPr lang="fr-FR" sz="4000">
                <a:solidFill>
                  <a:srgbClr val="FF0000"/>
                </a:solidFill>
              </a:rPr>
            </a:br>
            <a:r>
              <a:rPr lang="fr-FR" sz="4000">
                <a:solidFill>
                  <a:srgbClr val="FF0000"/>
                </a:solidFill>
              </a:rPr>
              <a:t>Départs anticipés </a:t>
            </a:r>
            <a:br>
              <a:rPr lang="fr-FR" sz="4000">
                <a:solidFill>
                  <a:srgbClr val="FF0000"/>
                </a:solidFill>
              </a:rPr>
            </a:br>
            <a:r>
              <a:rPr lang="fr-FR">
                <a:solidFill>
                  <a:srgbClr val="FF0000"/>
                </a:solidFill>
              </a:rPr>
              <a:t/>
            </a:r>
            <a:br>
              <a:rPr lang="fr-FR">
                <a:solidFill>
                  <a:srgbClr val="FF0000"/>
                </a:solidFill>
              </a:rPr>
            </a:br>
            <a:endParaRPr lang="fr-FR">
              <a:solidFill>
                <a:srgbClr val="FF0000"/>
              </a:solidFill>
            </a:endParaRPr>
          </a:p>
        </p:txBody>
      </p:sp>
      <p:sp>
        <p:nvSpPr>
          <p:cNvPr id="3" name="Espace réservé du contenu 2"/>
          <p:cNvSpPr txBox="1">
            <a:spLocks noGrp="1"/>
          </p:cNvSpPr>
          <p:nvPr>
            <p:ph idx="1"/>
          </p:nvPr>
        </p:nvSpPr>
        <p:spPr>
          <a:xfrm>
            <a:off x="4976027" y="548680"/>
            <a:ext cx="6377766" cy="6048672"/>
          </a:xfrm>
          <a:solidFill>
            <a:srgbClr val="FFCCCC"/>
          </a:solidFill>
        </p:spPr>
        <p:txBody>
          <a:bodyPr anchor="ctr"/>
          <a:lstStyle/>
          <a:p>
            <a:pPr lvl="1">
              <a:lnSpc>
                <a:spcPct val="100000"/>
              </a:lnSpc>
              <a:spcBef>
                <a:spcPts val="1200"/>
              </a:spcBef>
            </a:pPr>
            <a:r>
              <a:rPr lang="fr-FR" sz="2100" b="1" dirty="0"/>
              <a:t>Retraite anticipée pour les travailleurs handicapés </a:t>
            </a:r>
            <a:r>
              <a:rPr lang="fr-FR" sz="2100" dirty="0"/>
              <a:t>(possibilité départ à 55 ans selon certains critères)</a:t>
            </a:r>
          </a:p>
          <a:p>
            <a:pPr lvl="1">
              <a:lnSpc>
                <a:spcPct val="100000"/>
              </a:lnSpc>
              <a:spcBef>
                <a:spcPts val="1200"/>
              </a:spcBef>
            </a:pPr>
            <a:r>
              <a:rPr lang="fr-FR" sz="2100" b="1" dirty="0"/>
              <a:t>Retraite anticipée avec des points pour pénibilité </a:t>
            </a:r>
            <a:r>
              <a:rPr lang="fr-FR" sz="2100" dirty="0"/>
              <a:t>(possibilité départ anticipé à 52, 57 ou 60 ans dans la fonction publique et régimes spéciaux - Pour le privé compte professionnel de prévention anciennement pénibilité)</a:t>
            </a:r>
          </a:p>
          <a:p>
            <a:pPr lvl="1">
              <a:lnSpc>
                <a:spcPct val="100000"/>
              </a:lnSpc>
              <a:spcBef>
                <a:spcPts val="1200"/>
              </a:spcBef>
            </a:pPr>
            <a:r>
              <a:rPr lang="fr-FR" sz="2100" b="1" dirty="0"/>
              <a:t>Retraite anticipée pour incapacité permanente </a:t>
            </a:r>
            <a:r>
              <a:rPr lang="fr-FR" sz="2100" dirty="0"/>
              <a:t>(départ dès 60 ans selon certains critères)</a:t>
            </a:r>
          </a:p>
          <a:p>
            <a:pPr lvl="1">
              <a:lnSpc>
                <a:spcPct val="100000"/>
              </a:lnSpc>
              <a:spcBef>
                <a:spcPts val="1200"/>
              </a:spcBef>
            </a:pPr>
            <a:r>
              <a:rPr lang="fr-FR" sz="2100" b="1" dirty="0"/>
              <a:t>Retraite pour invalidité ou inaptitude au travail </a:t>
            </a:r>
            <a:r>
              <a:rPr lang="fr-FR" sz="2100" dirty="0"/>
              <a:t>(départ dès 62 ans sans décote)</a:t>
            </a:r>
          </a:p>
          <a:p>
            <a:pPr lvl="1">
              <a:lnSpc>
                <a:spcPct val="100000"/>
              </a:lnSpc>
              <a:spcBef>
                <a:spcPts val="1200"/>
              </a:spcBef>
            </a:pPr>
            <a:r>
              <a:rPr lang="fr-FR" sz="2100" b="1" dirty="0"/>
              <a:t>Retraite anticipée pour carrière longue  </a:t>
            </a:r>
            <a:r>
              <a:rPr lang="fr-FR" sz="2100" dirty="0"/>
              <a:t>(départ possible avant 62 ans sous certaines conditions)</a:t>
            </a:r>
          </a:p>
          <a:p>
            <a:pPr lvl="0"/>
            <a:endParaRPr lang="fr-FR" sz="1700" dirty="0"/>
          </a:p>
        </p:txBody>
      </p:sp>
      <p:sp>
        <p:nvSpPr>
          <p:cNvPr id="5" name="Espace réservé du numéro de diapositive 4">
            <a:extLst>
              <a:ext uri="{FF2B5EF4-FFF2-40B4-BE49-F238E27FC236}">
                <a16:creationId xmlns:a16="http://schemas.microsoft.com/office/drawing/2014/main" xmlns="" id="{C56B635C-0B1E-405F-832D-2EF6CD4D57D2}"/>
              </a:ext>
            </a:extLst>
          </p:cNvPr>
          <p:cNvSpPr>
            <a:spLocks noGrp="1"/>
          </p:cNvSpPr>
          <p:nvPr>
            <p:ph type="sldNum" sz="quarter" idx="8"/>
          </p:nvPr>
        </p:nvSpPr>
        <p:spPr/>
        <p:txBody>
          <a:bodyPr/>
          <a:lstStyle/>
          <a:p>
            <a:pPr lvl="0"/>
            <a:fld id="{FAA297C8-9204-4E18-B571-55229728029D}" type="slidenum">
              <a:rPr lang="fr-FR" smtClean="0"/>
              <a:t>27</a:t>
            </a:fld>
            <a:endParaRPr lang="fr-F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name="Slide70">
    <p:spTree>
      <p:nvGrpSpPr>
        <p:cNvPr id="1" name=""/>
        <p:cNvGrpSpPr/>
        <p:nvPr/>
      </p:nvGrpSpPr>
      <p:grpSpPr>
        <a:xfrm>
          <a:off x="0" y="0"/>
          <a:ext cx="0" cy="0"/>
          <a:chOff x="0" y="0"/>
          <a:chExt cx="0" cy="0"/>
        </a:xfrm>
      </p:grpSpPr>
      <p:sp>
        <p:nvSpPr>
          <p:cNvPr id="2" name="Titre 1"/>
          <p:cNvSpPr txBox="1">
            <a:spLocks noGrp="1"/>
          </p:cNvSpPr>
          <p:nvPr>
            <p:ph type="title"/>
          </p:nvPr>
        </p:nvSpPr>
        <p:spPr>
          <a:xfrm>
            <a:off x="838203" y="963878"/>
            <a:ext cx="3494361" cy="4930243"/>
          </a:xfrm>
        </p:spPr>
        <p:txBody>
          <a:bodyPr anchorCtr="1"/>
          <a:lstStyle/>
          <a:p>
            <a:pPr lvl="0" algn="r"/>
            <a:r>
              <a:rPr lang="fr-FR" sz="4000">
                <a:solidFill>
                  <a:srgbClr val="4472C4"/>
                </a:solidFill>
              </a:rPr>
              <a:t>La réforme</a:t>
            </a:r>
            <a:br>
              <a:rPr lang="fr-FR" sz="4000">
                <a:solidFill>
                  <a:srgbClr val="4472C4"/>
                </a:solidFill>
              </a:rPr>
            </a:br>
            <a:r>
              <a:rPr lang="fr-FR" sz="4000">
                <a:solidFill>
                  <a:srgbClr val="4472C4"/>
                </a:solidFill>
              </a:rPr>
              <a:t/>
            </a:r>
            <a:br>
              <a:rPr lang="fr-FR" sz="4000">
                <a:solidFill>
                  <a:srgbClr val="4472C4"/>
                </a:solidFill>
              </a:rPr>
            </a:br>
            <a:r>
              <a:rPr lang="fr-FR" sz="4000">
                <a:solidFill>
                  <a:srgbClr val="4472C4"/>
                </a:solidFill>
              </a:rPr>
              <a:t>Départs anticipés</a:t>
            </a:r>
            <a:br>
              <a:rPr lang="fr-FR" sz="4000">
                <a:solidFill>
                  <a:srgbClr val="4472C4"/>
                </a:solidFill>
              </a:rPr>
            </a:br>
            <a:r>
              <a:rPr lang="fr-FR">
                <a:solidFill>
                  <a:srgbClr val="4472C4"/>
                </a:solidFill>
              </a:rPr>
              <a:t/>
            </a:r>
            <a:br>
              <a:rPr lang="fr-FR">
                <a:solidFill>
                  <a:srgbClr val="4472C4"/>
                </a:solidFill>
              </a:rPr>
            </a:br>
            <a:endParaRPr lang="fr-FR">
              <a:solidFill>
                <a:srgbClr val="4472C4"/>
              </a:solidFill>
            </a:endParaRPr>
          </a:p>
        </p:txBody>
      </p:sp>
      <p:sp>
        <p:nvSpPr>
          <p:cNvPr id="3" name="Espace réservé du contenu 2"/>
          <p:cNvSpPr txBox="1">
            <a:spLocks noGrp="1"/>
          </p:cNvSpPr>
          <p:nvPr>
            <p:ph idx="1"/>
          </p:nvPr>
        </p:nvSpPr>
        <p:spPr>
          <a:xfrm>
            <a:off x="4976027" y="332656"/>
            <a:ext cx="6377766" cy="6336704"/>
          </a:xfrm>
          <a:solidFill>
            <a:srgbClr val="DAE3F3"/>
          </a:solidFill>
          <a:ln w="9528">
            <a:solidFill>
              <a:srgbClr val="FFFFFF"/>
            </a:solidFill>
            <a:prstDash val="solid"/>
          </a:ln>
        </p:spPr>
        <p:txBody>
          <a:bodyPr anchor="ctr"/>
          <a:lstStyle/>
          <a:p>
            <a:pPr lvl="0"/>
            <a:r>
              <a:rPr lang="fr-FR" sz="2300" b="1" dirty="0"/>
              <a:t>Handicap</a:t>
            </a:r>
            <a:r>
              <a:rPr lang="fr-FR" sz="2300" dirty="0"/>
              <a:t> : départ possible entre 55 ans et 59 ans. Des points seront attribués en fonction de la durée de travail en situation de handicap</a:t>
            </a:r>
          </a:p>
          <a:p>
            <a:pPr lvl="0"/>
            <a:r>
              <a:rPr lang="fr-FR" sz="2300" b="1" dirty="0"/>
              <a:t>Invalidité</a:t>
            </a:r>
            <a:r>
              <a:rPr lang="fr-FR" sz="2300" dirty="0"/>
              <a:t> : Les dispositifs de la fonction publique et des régimes spéciaux disparaissent. Dans le privé, le départ à l’âge du taux plein disparaît.</a:t>
            </a:r>
          </a:p>
          <a:p>
            <a:pPr lvl="0"/>
            <a:r>
              <a:rPr lang="fr-FR" sz="2300" b="1" dirty="0"/>
              <a:t>Incapacité/Invalidité liée au service </a:t>
            </a:r>
            <a:r>
              <a:rPr lang="fr-FR" sz="2300" dirty="0"/>
              <a:t>: même critères que dans le service actuel départ à 60 ans maintenu « en bénéficiant du taux à rendement de l’âge du taux plein ». (5,5 % à 64 ans)</a:t>
            </a:r>
          </a:p>
          <a:p>
            <a:pPr lvl="0"/>
            <a:r>
              <a:rPr lang="fr-FR" sz="2300" b="1" dirty="0"/>
              <a:t>Pénibilité</a:t>
            </a:r>
            <a:r>
              <a:rPr lang="fr-FR" sz="2300" dirty="0"/>
              <a:t> : compte professionnel de prévention C2P pour tous</a:t>
            </a:r>
          </a:p>
          <a:p>
            <a:pPr lvl="0"/>
            <a:r>
              <a:rPr lang="fr-FR" sz="2300" b="1" dirty="0"/>
              <a:t>Carrière longue </a:t>
            </a:r>
            <a:r>
              <a:rPr lang="fr-FR" sz="2300" dirty="0"/>
              <a:t>: départ possible à 60 ans pour ceux qui ont commencé à travailler avant 20 ans avec une valeur du point au taux plein de 5,5% à 64 ans</a:t>
            </a:r>
          </a:p>
          <a:p>
            <a:pPr lvl="0"/>
            <a:endParaRPr lang="fr-FR" sz="2000" dirty="0"/>
          </a:p>
        </p:txBody>
      </p:sp>
      <p:sp>
        <p:nvSpPr>
          <p:cNvPr id="5" name="Espace réservé du numéro de diapositive 4">
            <a:extLst>
              <a:ext uri="{FF2B5EF4-FFF2-40B4-BE49-F238E27FC236}">
                <a16:creationId xmlns:a16="http://schemas.microsoft.com/office/drawing/2014/main" xmlns="" id="{2569C3C9-3381-43E3-990A-F1577B324426}"/>
              </a:ext>
            </a:extLst>
          </p:cNvPr>
          <p:cNvSpPr>
            <a:spLocks noGrp="1"/>
          </p:cNvSpPr>
          <p:nvPr>
            <p:ph type="sldNum" sz="quarter" idx="8"/>
          </p:nvPr>
        </p:nvSpPr>
        <p:spPr/>
        <p:txBody>
          <a:bodyPr/>
          <a:lstStyle/>
          <a:p>
            <a:pPr lvl="0"/>
            <a:fld id="{FAA297C8-9204-4E18-B571-55229728029D}" type="slidenum">
              <a:rPr lang="fr-FR" smtClean="0"/>
              <a:t>28</a:t>
            </a:fld>
            <a:endParaRPr lang="fr-F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name="Slide19">
    <p:spTree>
      <p:nvGrpSpPr>
        <p:cNvPr id="1" name=""/>
        <p:cNvGrpSpPr/>
        <p:nvPr/>
      </p:nvGrpSpPr>
      <p:grpSpPr>
        <a:xfrm>
          <a:off x="0" y="0"/>
          <a:ext cx="0" cy="0"/>
          <a:chOff x="0" y="0"/>
          <a:chExt cx="0" cy="0"/>
        </a:xfrm>
      </p:grpSpPr>
      <p:sp>
        <p:nvSpPr>
          <p:cNvPr id="2" name="Titre 1"/>
          <p:cNvSpPr txBox="1">
            <a:spLocks noGrp="1"/>
          </p:cNvSpPr>
          <p:nvPr>
            <p:ph type="title"/>
          </p:nvPr>
        </p:nvSpPr>
        <p:spPr>
          <a:xfrm>
            <a:off x="838203" y="963878"/>
            <a:ext cx="3494361" cy="4930243"/>
          </a:xfrm>
        </p:spPr>
        <p:txBody>
          <a:bodyPr anchorCtr="1"/>
          <a:lstStyle/>
          <a:p>
            <a:pPr lvl="0" algn="r"/>
            <a:r>
              <a:rPr lang="fr-FR" sz="4000" b="1">
                <a:solidFill>
                  <a:srgbClr val="4472C4"/>
                </a:solidFill>
              </a:rPr>
              <a:t>La gouvernance et la transition</a:t>
            </a:r>
            <a:endParaRPr lang="fr-FR" sz="4000">
              <a:solidFill>
                <a:srgbClr val="4472C4"/>
              </a:solidFill>
            </a:endParaRPr>
          </a:p>
        </p:txBody>
      </p:sp>
      <p:sp>
        <p:nvSpPr>
          <p:cNvPr id="3" name="Espace réservé du contenu 2"/>
          <p:cNvSpPr txBox="1">
            <a:spLocks noGrp="1"/>
          </p:cNvSpPr>
          <p:nvPr>
            <p:ph idx="1"/>
          </p:nvPr>
        </p:nvSpPr>
        <p:spPr>
          <a:xfrm>
            <a:off x="4976027" y="260648"/>
            <a:ext cx="6377766" cy="6597352"/>
          </a:xfrm>
          <a:solidFill>
            <a:srgbClr val="DAE3F3"/>
          </a:solidFill>
          <a:ln w="9528">
            <a:solidFill>
              <a:srgbClr val="FFFFFF"/>
            </a:solidFill>
            <a:prstDash val="solid"/>
          </a:ln>
        </p:spPr>
        <p:txBody>
          <a:bodyPr anchor="ctr"/>
          <a:lstStyle/>
          <a:p>
            <a:pPr marL="0" lvl="0" indent="0">
              <a:spcBef>
                <a:spcPts val="0"/>
              </a:spcBef>
              <a:buNone/>
            </a:pPr>
            <a:r>
              <a:rPr lang="fr-FR" sz="2100" b="1" dirty="0"/>
              <a:t>    La gouvernance </a:t>
            </a:r>
            <a:r>
              <a:rPr lang="fr-FR" sz="2100" dirty="0"/>
              <a:t>:</a:t>
            </a:r>
          </a:p>
          <a:p>
            <a:pPr>
              <a:spcBef>
                <a:spcPts val="0"/>
              </a:spcBef>
              <a:buFont typeface="Wingdings" panose="05000000000000000000" pitchFamily="2" charset="2"/>
              <a:buChar char="§"/>
            </a:pPr>
            <a:r>
              <a:rPr lang="fr-FR" sz="2100" dirty="0"/>
              <a:t>Création d’une caisse nationale dès l’adoption de la loi avec un CA de 26 membres sous la coupe du parlement. Dès 2025 disparition de toutes les caisses nationales (</a:t>
            </a:r>
            <a:r>
              <a:rPr lang="fr-FR" sz="2100" dirty="0" err="1"/>
              <a:t>CNAV</a:t>
            </a:r>
            <a:r>
              <a:rPr lang="fr-FR" sz="2100" dirty="0"/>
              <a:t>, AGIRC/ARRCO…)</a:t>
            </a:r>
          </a:p>
          <a:p>
            <a:pPr>
              <a:spcBef>
                <a:spcPts val="0"/>
              </a:spcBef>
              <a:buFont typeface="Wingdings" panose="05000000000000000000" pitchFamily="2" charset="2"/>
              <a:buChar char="§"/>
            </a:pPr>
            <a:r>
              <a:rPr lang="fr-FR" sz="2100" dirty="0"/>
              <a:t>Création d’une assemblée générale </a:t>
            </a:r>
          </a:p>
          <a:p>
            <a:pPr>
              <a:spcBef>
                <a:spcPts val="0"/>
              </a:spcBef>
              <a:buFont typeface="Wingdings" panose="05000000000000000000" pitchFamily="2" charset="2"/>
              <a:buChar char="§"/>
            </a:pPr>
            <a:r>
              <a:rPr lang="fr-FR" sz="2100" dirty="0"/>
              <a:t>Dès 2030 disparitions des caisses locales (CARSAT, </a:t>
            </a:r>
            <a:r>
              <a:rPr lang="fr-FR" sz="2100" dirty="0" err="1"/>
              <a:t>CICAV</a:t>
            </a:r>
            <a:r>
              <a:rPr lang="fr-FR" sz="2100" dirty="0"/>
              <a:t>…) pour de nouvelles caisses uniques</a:t>
            </a:r>
          </a:p>
          <a:p>
            <a:pPr marL="457200" lvl="1" indent="0">
              <a:spcBef>
                <a:spcPts val="0"/>
              </a:spcBef>
              <a:buNone/>
            </a:pPr>
            <a:endParaRPr lang="fr-FR" sz="2100" b="1" dirty="0"/>
          </a:p>
          <a:p>
            <a:pPr marL="457200" lvl="1" indent="0">
              <a:spcBef>
                <a:spcPts val="0"/>
              </a:spcBef>
              <a:buNone/>
            </a:pPr>
            <a:r>
              <a:rPr lang="fr-FR" sz="2100" b="1" dirty="0"/>
              <a:t>La Transition </a:t>
            </a:r>
          </a:p>
          <a:p>
            <a:pPr>
              <a:spcBef>
                <a:spcPts val="0"/>
              </a:spcBef>
              <a:buFont typeface="Wingdings" panose="05000000000000000000" pitchFamily="2" charset="2"/>
              <a:buChar char="§"/>
            </a:pPr>
            <a:r>
              <a:rPr lang="fr-FR" sz="2100" dirty="0"/>
              <a:t>Elle va concerner les </a:t>
            </a:r>
            <a:r>
              <a:rPr lang="fr-FR" sz="2100" b="1" dirty="0"/>
              <a:t>actifs qui ont déjà acquis des droits au titre des régimes actuels </a:t>
            </a:r>
            <a:r>
              <a:rPr lang="fr-FR" sz="2100" dirty="0"/>
              <a:t>et qui achèveront leur carrière dans le cadre du nouveau système.</a:t>
            </a:r>
          </a:p>
          <a:p>
            <a:pPr>
              <a:spcBef>
                <a:spcPts val="0"/>
              </a:spcBef>
              <a:buFont typeface="Wingdings" panose="05000000000000000000" pitchFamily="2" charset="2"/>
              <a:buChar char="§"/>
            </a:pPr>
            <a:r>
              <a:rPr lang="fr-FR" sz="2100" dirty="0"/>
              <a:t>Ceux qui seront à moins de 5 ans de l’âge de départ à la retraite lors de l’adoption de la loi ne seront pas concernés. </a:t>
            </a:r>
          </a:p>
          <a:p>
            <a:pPr>
              <a:spcBef>
                <a:spcPts val="0"/>
              </a:spcBef>
              <a:buFont typeface="Wingdings" panose="05000000000000000000" pitchFamily="2" charset="2"/>
              <a:buChar char="§"/>
            </a:pPr>
            <a:r>
              <a:rPr lang="fr-FR" sz="2100" dirty="0"/>
              <a:t>Une photographie des droits relatifs à la carrière effectuée sera réalisée au 31 décembre et les droits issus de la carrière passée seront transformés en points du nouveau système</a:t>
            </a:r>
          </a:p>
        </p:txBody>
      </p:sp>
      <p:sp>
        <p:nvSpPr>
          <p:cNvPr id="5" name="Espace réservé du numéro de diapositive 4">
            <a:extLst>
              <a:ext uri="{FF2B5EF4-FFF2-40B4-BE49-F238E27FC236}">
                <a16:creationId xmlns:a16="http://schemas.microsoft.com/office/drawing/2014/main" xmlns="" id="{0DC0846C-BA9E-4E84-993C-A4939009B333}"/>
              </a:ext>
            </a:extLst>
          </p:cNvPr>
          <p:cNvSpPr>
            <a:spLocks noGrp="1"/>
          </p:cNvSpPr>
          <p:nvPr>
            <p:ph type="sldNum" sz="quarter" idx="8"/>
          </p:nvPr>
        </p:nvSpPr>
        <p:spPr/>
        <p:txBody>
          <a:bodyPr/>
          <a:lstStyle/>
          <a:p>
            <a:pPr lvl="0"/>
            <a:fld id="{FAA297C8-9204-4E18-B571-55229728029D}" type="slidenum">
              <a:rPr lang="fr-FR" smtClean="0"/>
              <a:t>29</a:t>
            </a:fld>
            <a:endParaRPr lang="fr-F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name="Slide27">
    <p:spTree>
      <p:nvGrpSpPr>
        <p:cNvPr id="1" name=""/>
        <p:cNvGrpSpPr/>
        <p:nvPr/>
      </p:nvGrpSpPr>
      <p:grpSpPr>
        <a:xfrm>
          <a:off x="0" y="0"/>
          <a:ext cx="0" cy="0"/>
          <a:chOff x="0" y="0"/>
          <a:chExt cx="0" cy="0"/>
        </a:xfrm>
      </p:grpSpPr>
      <p:sp>
        <p:nvSpPr>
          <p:cNvPr id="2" name="Titre 1"/>
          <p:cNvSpPr txBox="1">
            <a:spLocks noGrp="1"/>
          </p:cNvSpPr>
          <p:nvPr>
            <p:ph type="title"/>
          </p:nvPr>
        </p:nvSpPr>
        <p:spPr>
          <a:xfrm>
            <a:off x="870207" y="606567"/>
            <a:ext cx="10451592" cy="1325559"/>
          </a:xfrm>
        </p:spPr>
        <p:txBody>
          <a:bodyPr/>
          <a:lstStyle/>
          <a:p>
            <a:pPr lvl="0"/>
            <a:r>
              <a:rPr lang="fr-FR" sz="4000" b="1"/>
              <a:t>Pourquoi faut-il exiger le retrait de cette réforme ?</a:t>
            </a:r>
          </a:p>
        </p:txBody>
      </p:sp>
      <p:sp>
        <p:nvSpPr>
          <p:cNvPr id="4" name="Forme libre : forme 3"/>
          <p:cNvSpPr/>
          <p:nvPr/>
        </p:nvSpPr>
        <p:spPr>
          <a:xfrm>
            <a:off x="1003855" y="2654832"/>
            <a:ext cx="2368433" cy="1421059"/>
          </a:xfrm>
          <a:custGeom>
            <a:avLst/>
            <a:gdLst>
              <a:gd name="f0" fmla="val 10800000"/>
              <a:gd name="f1" fmla="val 5400000"/>
              <a:gd name="f2" fmla="val 180"/>
              <a:gd name="f3" fmla="val w"/>
              <a:gd name="f4" fmla="val h"/>
              <a:gd name="f5" fmla="val 0"/>
              <a:gd name="f6" fmla="val 2368437"/>
              <a:gd name="f7" fmla="val 1421062"/>
              <a:gd name="f8" fmla="+- 0 0 -90"/>
              <a:gd name="f9" fmla="*/ f3 1 2368437"/>
              <a:gd name="f10" fmla="*/ f4 1 1421062"/>
              <a:gd name="f11" fmla="+- f7 0 f5"/>
              <a:gd name="f12" fmla="+- f6 0 f5"/>
              <a:gd name="f13" fmla="*/ f8 f0 1"/>
              <a:gd name="f14" fmla="*/ f12 1 2368437"/>
              <a:gd name="f15" fmla="*/ f11 1 1421062"/>
              <a:gd name="f16" fmla="*/ 0 f12 1"/>
              <a:gd name="f17" fmla="*/ 0 f11 1"/>
              <a:gd name="f18" fmla="*/ 2368437 f12 1"/>
              <a:gd name="f19" fmla="*/ 1421062 f11 1"/>
              <a:gd name="f20" fmla="*/ f13 1 f2"/>
              <a:gd name="f21" fmla="*/ f16 1 2368437"/>
              <a:gd name="f22" fmla="*/ f17 1 1421062"/>
              <a:gd name="f23" fmla="*/ f18 1 2368437"/>
              <a:gd name="f24" fmla="*/ f19 1 142106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368437" h="1421062">
                <a:moveTo>
                  <a:pt x="f5" y="f5"/>
                </a:moveTo>
                <a:lnTo>
                  <a:pt x="f6" y="f5"/>
                </a:lnTo>
                <a:lnTo>
                  <a:pt x="f6" y="f7"/>
                </a:lnTo>
                <a:lnTo>
                  <a:pt x="f5" y="f7"/>
                </a:lnTo>
                <a:lnTo>
                  <a:pt x="f5" y="f5"/>
                </a:lnTo>
                <a:close/>
              </a:path>
            </a:pathLst>
          </a:custGeom>
          <a:solidFill>
            <a:srgbClr val="ED7D31"/>
          </a:solidFill>
          <a:ln w="12701">
            <a:solidFill>
              <a:srgbClr val="FFFFFF"/>
            </a:solidFill>
            <a:prstDash val="solid"/>
            <a:miter/>
          </a:ln>
        </p:spPr>
        <p:txBody>
          <a:bodyPr vert="horz" wrap="square" lIns="68580" tIns="68580" rIns="68580" bIns="68580" anchor="ctr" anchorCtr="1" compatLnSpc="1"/>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2000" b="0" i="0" u="none" strike="noStrike" kern="1200" cap="none" spc="0" baseline="0">
                <a:solidFill>
                  <a:srgbClr val="FFFFFF"/>
                </a:solidFill>
                <a:uFillTx/>
                <a:latin typeface="Calibri"/>
              </a:rPr>
              <a:t>Fin d’un </a:t>
            </a:r>
            <a:r>
              <a:rPr lang="fr-FR" sz="2000" b="0" i="0" u="none" strike="noStrike" kern="1200" cap="none" spc="0" baseline="0">
                <a:solidFill>
                  <a:srgbClr val="FFFFFF"/>
                </a:solidFill>
                <a:uFillTx/>
                <a:latin typeface="Calibri"/>
              </a:rPr>
              <a:t>système</a:t>
            </a:r>
            <a:r>
              <a:rPr lang="en-US" sz="2000" b="0" i="0" u="none" strike="noStrike" kern="1200" cap="none" spc="0" baseline="0">
                <a:solidFill>
                  <a:srgbClr val="FFFFFF"/>
                </a:solidFill>
                <a:uFillTx/>
                <a:latin typeface="Calibri"/>
              </a:rPr>
              <a:t> qui </a:t>
            </a:r>
            <a:r>
              <a:rPr lang="fr-FR" sz="2000" b="0" i="0" u="none" strike="noStrike" kern="1200" cap="none" spc="0" baseline="0">
                <a:solidFill>
                  <a:srgbClr val="FFFFFF"/>
                </a:solidFill>
                <a:uFillTx/>
                <a:latin typeface="Calibri"/>
              </a:rPr>
              <a:t>garantisse</a:t>
            </a:r>
            <a:r>
              <a:rPr lang="en-US" sz="2000" b="0" i="0" u="none" strike="noStrike" kern="1200" cap="none" spc="0" baseline="0">
                <a:solidFill>
                  <a:srgbClr val="FFFFFF"/>
                </a:solidFill>
                <a:uFillTx/>
                <a:latin typeface="Calibri"/>
              </a:rPr>
              <a:t> des </a:t>
            </a:r>
            <a:r>
              <a:rPr lang="fr-FR" sz="2000" b="0" i="0" u="none" strike="noStrike" kern="1200" cap="none" spc="0" baseline="0">
                <a:solidFill>
                  <a:srgbClr val="FFFFFF"/>
                </a:solidFill>
                <a:uFillTx/>
                <a:latin typeface="Calibri"/>
              </a:rPr>
              <a:t>droits</a:t>
            </a:r>
          </a:p>
        </p:txBody>
      </p:sp>
      <p:sp>
        <p:nvSpPr>
          <p:cNvPr id="5" name="Forme libre : forme 4"/>
          <p:cNvSpPr/>
          <p:nvPr/>
        </p:nvSpPr>
        <p:spPr>
          <a:xfrm>
            <a:off x="3609136" y="2654832"/>
            <a:ext cx="2368433" cy="1421059"/>
          </a:xfrm>
          <a:custGeom>
            <a:avLst/>
            <a:gdLst>
              <a:gd name="f0" fmla="val 10800000"/>
              <a:gd name="f1" fmla="val 5400000"/>
              <a:gd name="f2" fmla="val 180"/>
              <a:gd name="f3" fmla="val w"/>
              <a:gd name="f4" fmla="val h"/>
              <a:gd name="f5" fmla="val 0"/>
              <a:gd name="f6" fmla="val 2368437"/>
              <a:gd name="f7" fmla="val 1421062"/>
              <a:gd name="f8" fmla="+- 0 0 -90"/>
              <a:gd name="f9" fmla="*/ f3 1 2368437"/>
              <a:gd name="f10" fmla="*/ f4 1 1421062"/>
              <a:gd name="f11" fmla="+- f7 0 f5"/>
              <a:gd name="f12" fmla="+- f6 0 f5"/>
              <a:gd name="f13" fmla="*/ f8 f0 1"/>
              <a:gd name="f14" fmla="*/ f12 1 2368437"/>
              <a:gd name="f15" fmla="*/ f11 1 1421062"/>
              <a:gd name="f16" fmla="*/ 0 f12 1"/>
              <a:gd name="f17" fmla="*/ 0 f11 1"/>
              <a:gd name="f18" fmla="*/ 2368437 f12 1"/>
              <a:gd name="f19" fmla="*/ 1421062 f11 1"/>
              <a:gd name="f20" fmla="*/ f13 1 f2"/>
              <a:gd name="f21" fmla="*/ f16 1 2368437"/>
              <a:gd name="f22" fmla="*/ f17 1 1421062"/>
              <a:gd name="f23" fmla="*/ f18 1 2368437"/>
              <a:gd name="f24" fmla="*/ f19 1 142106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368437" h="1421062">
                <a:moveTo>
                  <a:pt x="f5" y="f5"/>
                </a:moveTo>
                <a:lnTo>
                  <a:pt x="f6" y="f5"/>
                </a:lnTo>
                <a:lnTo>
                  <a:pt x="f6" y="f7"/>
                </a:lnTo>
                <a:lnTo>
                  <a:pt x="f5" y="f7"/>
                </a:lnTo>
                <a:lnTo>
                  <a:pt x="f5" y="f5"/>
                </a:lnTo>
                <a:close/>
              </a:path>
            </a:pathLst>
          </a:custGeom>
          <a:solidFill>
            <a:srgbClr val="E07A44"/>
          </a:solidFill>
          <a:ln w="12701">
            <a:solidFill>
              <a:srgbClr val="FFFFFF"/>
            </a:solidFill>
            <a:prstDash val="solid"/>
            <a:miter/>
          </a:ln>
        </p:spPr>
        <p:txBody>
          <a:bodyPr vert="horz" wrap="square" lIns="68580" tIns="68580" rIns="68580" bIns="68580" anchor="ctr" anchorCtr="1" compatLnSpc="1"/>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2000" b="0" i="0" u="none" strike="noStrike" kern="1200" cap="none" spc="0" baseline="0">
                <a:solidFill>
                  <a:srgbClr val="FFFFFF"/>
                </a:solidFill>
                <a:uFillTx/>
                <a:latin typeface="Calibri"/>
              </a:rPr>
              <a:t>Baisse des pensions pour tous</a:t>
            </a:r>
            <a:endParaRPr lang="en-US" sz="2000" b="0" i="0" u="none" strike="noStrike" kern="1200" cap="none" spc="0" baseline="0">
              <a:solidFill>
                <a:srgbClr val="FFFFFF"/>
              </a:solidFill>
              <a:uFillTx/>
              <a:latin typeface="Calibri"/>
            </a:endParaRPr>
          </a:p>
        </p:txBody>
      </p:sp>
      <p:sp>
        <p:nvSpPr>
          <p:cNvPr id="6" name="Forme libre : forme 5"/>
          <p:cNvSpPr/>
          <p:nvPr/>
        </p:nvSpPr>
        <p:spPr>
          <a:xfrm>
            <a:off x="8795383" y="2654832"/>
            <a:ext cx="2368433" cy="1421059"/>
          </a:xfrm>
          <a:custGeom>
            <a:avLst/>
            <a:gdLst>
              <a:gd name="f0" fmla="val 10800000"/>
              <a:gd name="f1" fmla="val 5400000"/>
              <a:gd name="f2" fmla="val 180"/>
              <a:gd name="f3" fmla="val w"/>
              <a:gd name="f4" fmla="val h"/>
              <a:gd name="f5" fmla="val 0"/>
              <a:gd name="f6" fmla="val 2368437"/>
              <a:gd name="f7" fmla="val 1421062"/>
              <a:gd name="f8" fmla="+- 0 0 -90"/>
              <a:gd name="f9" fmla="*/ f3 1 2368437"/>
              <a:gd name="f10" fmla="*/ f4 1 1421062"/>
              <a:gd name="f11" fmla="+- f7 0 f5"/>
              <a:gd name="f12" fmla="+- f6 0 f5"/>
              <a:gd name="f13" fmla="*/ f8 f0 1"/>
              <a:gd name="f14" fmla="*/ f12 1 2368437"/>
              <a:gd name="f15" fmla="*/ f11 1 1421062"/>
              <a:gd name="f16" fmla="*/ 0 f12 1"/>
              <a:gd name="f17" fmla="*/ 0 f11 1"/>
              <a:gd name="f18" fmla="*/ 2368437 f12 1"/>
              <a:gd name="f19" fmla="*/ 1421062 f11 1"/>
              <a:gd name="f20" fmla="*/ f13 1 f2"/>
              <a:gd name="f21" fmla="*/ f16 1 2368437"/>
              <a:gd name="f22" fmla="*/ f17 1 1421062"/>
              <a:gd name="f23" fmla="*/ f18 1 2368437"/>
              <a:gd name="f24" fmla="*/ f19 1 142106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368437" h="1421062">
                <a:moveTo>
                  <a:pt x="f5" y="f5"/>
                </a:moveTo>
                <a:lnTo>
                  <a:pt x="f6" y="f5"/>
                </a:lnTo>
                <a:lnTo>
                  <a:pt x="f6" y="f7"/>
                </a:lnTo>
                <a:lnTo>
                  <a:pt x="f5" y="f7"/>
                </a:lnTo>
                <a:lnTo>
                  <a:pt x="f5" y="f5"/>
                </a:lnTo>
                <a:close/>
              </a:path>
            </a:pathLst>
          </a:custGeom>
          <a:solidFill>
            <a:srgbClr val="D57B56"/>
          </a:solidFill>
          <a:ln w="12701">
            <a:solidFill>
              <a:srgbClr val="FFFFFF"/>
            </a:solidFill>
            <a:prstDash val="solid"/>
            <a:miter/>
          </a:ln>
        </p:spPr>
        <p:txBody>
          <a:bodyPr vert="horz" wrap="square" lIns="68580" tIns="68580" rIns="68580" bIns="68580" anchor="ctr" anchorCtr="1" compatLnSpc="1"/>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2000" b="0" i="0" u="none" strike="noStrike" kern="1200" cap="none" spc="0" baseline="0">
                <a:solidFill>
                  <a:srgbClr val="FFFFFF"/>
                </a:solidFill>
                <a:uFillTx/>
                <a:latin typeface="Calibri"/>
              </a:rPr>
              <a:t>Système individualiste</a:t>
            </a:r>
          </a:p>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2000" b="0" i="0" u="none" strike="noStrike" kern="1200" cap="none" spc="0" baseline="0">
                <a:solidFill>
                  <a:srgbClr val="FFFFFF"/>
                </a:solidFill>
                <a:uFillTx/>
                <a:latin typeface="Calibri"/>
              </a:rPr>
              <a:t>Fin des solidarités</a:t>
            </a:r>
            <a:endParaRPr lang="en-US" sz="2000" b="0" i="0" u="none" strike="noStrike" kern="1200" cap="none" spc="0" baseline="0">
              <a:solidFill>
                <a:srgbClr val="FFFFFF"/>
              </a:solidFill>
              <a:uFillTx/>
              <a:latin typeface="Calibri"/>
            </a:endParaRPr>
          </a:p>
        </p:txBody>
      </p:sp>
      <p:sp>
        <p:nvSpPr>
          <p:cNvPr id="7" name="Forme libre : forme 6"/>
          <p:cNvSpPr/>
          <p:nvPr/>
        </p:nvSpPr>
        <p:spPr>
          <a:xfrm>
            <a:off x="3609133" y="4312731"/>
            <a:ext cx="2368433" cy="1421059"/>
          </a:xfrm>
          <a:custGeom>
            <a:avLst/>
            <a:gdLst>
              <a:gd name="f0" fmla="val 10800000"/>
              <a:gd name="f1" fmla="val 5400000"/>
              <a:gd name="f2" fmla="val 180"/>
              <a:gd name="f3" fmla="val w"/>
              <a:gd name="f4" fmla="val h"/>
              <a:gd name="f5" fmla="val 0"/>
              <a:gd name="f6" fmla="val 2368437"/>
              <a:gd name="f7" fmla="val 1421062"/>
              <a:gd name="f8" fmla="+- 0 0 -90"/>
              <a:gd name="f9" fmla="*/ f3 1 2368437"/>
              <a:gd name="f10" fmla="*/ f4 1 1421062"/>
              <a:gd name="f11" fmla="+- f7 0 f5"/>
              <a:gd name="f12" fmla="+- f6 0 f5"/>
              <a:gd name="f13" fmla="*/ f8 f0 1"/>
              <a:gd name="f14" fmla="*/ f12 1 2368437"/>
              <a:gd name="f15" fmla="*/ f11 1 1421062"/>
              <a:gd name="f16" fmla="*/ 0 f12 1"/>
              <a:gd name="f17" fmla="*/ 0 f11 1"/>
              <a:gd name="f18" fmla="*/ 2368437 f12 1"/>
              <a:gd name="f19" fmla="*/ 1421062 f11 1"/>
              <a:gd name="f20" fmla="*/ f13 1 f2"/>
              <a:gd name="f21" fmla="*/ f16 1 2368437"/>
              <a:gd name="f22" fmla="*/ f17 1 1421062"/>
              <a:gd name="f23" fmla="*/ f18 1 2368437"/>
              <a:gd name="f24" fmla="*/ f19 1 142106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368437" h="1421062">
                <a:moveTo>
                  <a:pt x="f5" y="f5"/>
                </a:moveTo>
                <a:lnTo>
                  <a:pt x="f6" y="f5"/>
                </a:lnTo>
                <a:lnTo>
                  <a:pt x="f6" y="f7"/>
                </a:lnTo>
                <a:lnTo>
                  <a:pt x="f5" y="f7"/>
                </a:lnTo>
                <a:lnTo>
                  <a:pt x="f5" y="f5"/>
                </a:lnTo>
                <a:close/>
              </a:path>
            </a:pathLst>
          </a:custGeom>
          <a:solidFill>
            <a:srgbClr val="CA7E67"/>
          </a:solidFill>
          <a:ln w="12701">
            <a:solidFill>
              <a:srgbClr val="FFFFFF"/>
            </a:solidFill>
            <a:prstDash val="solid"/>
            <a:miter/>
          </a:ln>
        </p:spPr>
        <p:txBody>
          <a:bodyPr vert="horz" wrap="square" lIns="68580" tIns="68580" rIns="68580" bIns="68580" anchor="ctr" anchorCtr="1" compatLnSpc="1"/>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2000" b="0" i="0" u="none" strike="noStrike" kern="1200" cap="none" spc="0" baseline="0">
                <a:solidFill>
                  <a:srgbClr val="FFFFFF"/>
                </a:solidFill>
                <a:uFillTx/>
                <a:latin typeface="Calibri"/>
              </a:rPr>
              <a:t>Incitation à la capitalisation</a:t>
            </a:r>
            <a:endParaRPr lang="en-US" sz="2000" b="0" i="0" u="none" strike="noStrike" kern="1200" cap="none" spc="0" baseline="0">
              <a:solidFill>
                <a:srgbClr val="FFFFFF"/>
              </a:solidFill>
              <a:uFillTx/>
              <a:latin typeface="Calibri"/>
            </a:endParaRPr>
          </a:p>
        </p:txBody>
      </p:sp>
      <p:sp>
        <p:nvSpPr>
          <p:cNvPr id="8" name="Forme libre : forme 7"/>
          <p:cNvSpPr/>
          <p:nvPr/>
        </p:nvSpPr>
        <p:spPr>
          <a:xfrm>
            <a:off x="1003855" y="4312731"/>
            <a:ext cx="2368433" cy="1421059"/>
          </a:xfrm>
          <a:custGeom>
            <a:avLst/>
            <a:gdLst>
              <a:gd name="f0" fmla="val 10800000"/>
              <a:gd name="f1" fmla="val 5400000"/>
              <a:gd name="f2" fmla="val 180"/>
              <a:gd name="f3" fmla="val w"/>
              <a:gd name="f4" fmla="val h"/>
              <a:gd name="f5" fmla="val 0"/>
              <a:gd name="f6" fmla="val 2368437"/>
              <a:gd name="f7" fmla="val 1421062"/>
              <a:gd name="f8" fmla="+- 0 0 -90"/>
              <a:gd name="f9" fmla="*/ f3 1 2368437"/>
              <a:gd name="f10" fmla="*/ f4 1 1421062"/>
              <a:gd name="f11" fmla="+- f7 0 f5"/>
              <a:gd name="f12" fmla="+- f6 0 f5"/>
              <a:gd name="f13" fmla="*/ f8 f0 1"/>
              <a:gd name="f14" fmla="*/ f12 1 2368437"/>
              <a:gd name="f15" fmla="*/ f11 1 1421062"/>
              <a:gd name="f16" fmla="*/ 0 f12 1"/>
              <a:gd name="f17" fmla="*/ 0 f11 1"/>
              <a:gd name="f18" fmla="*/ 2368437 f12 1"/>
              <a:gd name="f19" fmla="*/ 1421062 f11 1"/>
              <a:gd name="f20" fmla="*/ f13 1 f2"/>
              <a:gd name="f21" fmla="*/ f16 1 2368437"/>
              <a:gd name="f22" fmla="*/ f17 1 1421062"/>
              <a:gd name="f23" fmla="*/ f18 1 2368437"/>
              <a:gd name="f24" fmla="*/ f19 1 142106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368437" h="1421062">
                <a:moveTo>
                  <a:pt x="f5" y="f5"/>
                </a:moveTo>
                <a:lnTo>
                  <a:pt x="f6" y="f5"/>
                </a:lnTo>
                <a:lnTo>
                  <a:pt x="f6" y="f7"/>
                </a:lnTo>
                <a:lnTo>
                  <a:pt x="f5" y="f7"/>
                </a:lnTo>
                <a:lnTo>
                  <a:pt x="f5" y="f5"/>
                </a:lnTo>
                <a:close/>
              </a:path>
            </a:pathLst>
          </a:custGeom>
          <a:solidFill>
            <a:srgbClr val="BF8478"/>
          </a:solidFill>
          <a:ln w="12701">
            <a:solidFill>
              <a:srgbClr val="FFFFFF"/>
            </a:solidFill>
            <a:prstDash val="solid"/>
            <a:miter/>
          </a:ln>
        </p:spPr>
        <p:txBody>
          <a:bodyPr vert="horz" wrap="square" lIns="68580" tIns="68580" rIns="68580" bIns="68580" anchor="ctr" anchorCtr="1" compatLnSpc="1"/>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2000" b="0" i="0" u="none" strike="noStrike" kern="1200" cap="none" spc="0" baseline="0">
                <a:solidFill>
                  <a:srgbClr val="FFFFFF"/>
                </a:solidFill>
                <a:uFillTx/>
                <a:latin typeface="Calibri"/>
              </a:rPr>
              <a:t>Paupérisation des retraités</a:t>
            </a:r>
            <a:endParaRPr lang="en-US" sz="2000" b="0" i="0" u="none" strike="noStrike" kern="1200" cap="none" spc="0" baseline="0">
              <a:solidFill>
                <a:srgbClr val="FFFFFF"/>
              </a:solidFill>
              <a:uFillTx/>
              <a:latin typeface="Calibri"/>
            </a:endParaRPr>
          </a:p>
        </p:txBody>
      </p:sp>
      <p:sp>
        <p:nvSpPr>
          <p:cNvPr id="9" name="Forme libre : forme 8"/>
          <p:cNvSpPr/>
          <p:nvPr/>
        </p:nvSpPr>
        <p:spPr>
          <a:xfrm>
            <a:off x="6214415" y="4282774"/>
            <a:ext cx="2368433" cy="1421059"/>
          </a:xfrm>
          <a:custGeom>
            <a:avLst/>
            <a:gdLst>
              <a:gd name="f0" fmla="val 10800000"/>
              <a:gd name="f1" fmla="val 5400000"/>
              <a:gd name="f2" fmla="val 180"/>
              <a:gd name="f3" fmla="val w"/>
              <a:gd name="f4" fmla="val h"/>
              <a:gd name="f5" fmla="val 0"/>
              <a:gd name="f6" fmla="val 2368437"/>
              <a:gd name="f7" fmla="val 1421062"/>
              <a:gd name="f8" fmla="+- 0 0 -90"/>
              <a:gd name="f9" fmla="*/ f3 1 2368437"/>
              <a:gd name="f10" fmla="*/ f4 1 1421062"/>
              <a:gd name="f11" fmla="+- f7 0 f5"/>
              <a:gd name="f12" fmla="+- f6 0 f5"/>
              <a:gd name="f13" fmla="*/ f8 f0 1"/>
              <a:gd name="f14" fmla="*/ f12 1 2368437"/>
              <a:gd name="f15" fmla="*/ f11 1 1421062"/>
              <a:gd name="f16" fmla="*/ 0 f12 1"/>
              <a:gd name="f17" fmla="*/ 0 f11 1"/>
              <a:gd name="f18" fmla="*/ 2368437 f12 1"/>
              <a:gd name="f19" fmla="*/ 1421062 f11 1"/>
              <a:gd name="f20" fmla="*/ f13 1 f2"/>
              <a:gd name="f21" fmla="*/ f16 1 2368437"/>
              <a:gd name="f22" fmla="*/ f17 1 1421062"/>
              <a:gd name="f23" fmla="*/ f18 1 2368437"/>
              <a:gd name="f24" fmla="*/ f19 1 142106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368437" h="1421062">
                <a:moveTo>
                  <a:pt x="f5" y="f5"/>
                </a:moveTo>
                <a:lnTo>
                  <a:pt x="f6" y="f5"/>
                </a:lnTo>
                <a:lnTo>
                  <a:pt x="f6" y="f7"/>
                </a:lnTo>
                <a:lnTo>
                  <a:pt x="f5" y="f7"/>
                </a:lnTo>
                <a:lnTo>
                  <a:pt x="f5" y="f5"/>
                </a:lnTo>
                <a:close/>
              </a:path>
            </a:pathLst>
          </a:custGeom>
          <a:solidFill>
            <a:srgbClr val="B68D88"/>
          </a:solidFill>
          <a:ln w="12701">
            <a:solidFill>
              <a:srgbClr val="FFFFFF"/>
            </a:solidFill>
            <a:prstDash val="solid"/>
            <a:miter/>
          </a:ln>
        </p:spPr>
        <p:txBody>
          <a:bodyPr vert="horz" wrap="square" lIns="60963" tIns="60963" rIns="60963" bIns="60963" anchor="ctr" anchorCtr="1" compatLnSpc="1"/>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fr-FR" sz="2000" b="0" i="0" u="none" strike="noStrike" kern="1200" cap="none" spc="0" baseline="0">
                <a:solidFill>
                  <a:srgbClr val="FFFFFF"/>
                </a:solidFill>
                <a:uFillTx/>
                <a:latin typeface="Calibri"/>
              </a:rPr>
              <a:t>Fin de la sécurité sociale et de notre modèle social</a:t>
            </a:r>
            <a:endParaRPr lang="en-US" sz="2000" b="0" i="0" u="none" strike="noStrike" kern="1200" cap="none" spc="0" baseline="0">
              <a:solidFill>
                <a:srgbClr val="FFFFFF"/>
              </a:solidFill>
              <a:uFillTx/>
              <a:latin typeface="Calibri"/>
            </a:endParaRPr>
          </a:p>
        </p:txBody>
      </p:sp>
      <p:sp>
        <p:nvSpPr>
          <p:cNvPr id="10" name="Forme libre : forme 9"/>
          <p:cNvSpPr/>
          <p:nvPr/>
        </p:nvSpPr>
        <p:spPr>
          <a:xfrm>
            <a:off x="8819693" y="4282797"/>
            <a:ext cx="2368433" cy="1421059"/>
          </a:xfrm>
          <a:custGeom>
            <a:avLst/>
            <a:gdLst>
              <a:gd name="f0" fmla="val 10800000"/>
              <a:gd name="f1" fmla="val 5400000"/>
              <a:gd name="f2" fmla="val 180"/>
              <a:gd name="f3" fmla="val w"/>
              <a:gd name="f4" fmla="val h"/>
              <a:gd name="f5" fmla="val 0"/>
              <a:gd name="f6" fmla="val 2368437"/>
              <a:gd name="f7" fmla="val 1421062"/>
              <a:gd name="f8" fmla="+- 0 0 -90"/>
              <a:gd name="f9" fmla="*/ f3 1 2368437"/>
              <a:gd name="f10" fmla="*/ f4 1 1421062"/>
              <a:gd name="f11" fmla="+- f7 0 f5"/>
              <a:gd name="f12" fmla="+- f6 0 f5"/>
              <a:gd name="f13" fmla="*/ f8 f0 1"/>
              <a:gd name="f14" fmla="*/ f12 1 2368437"/>
              <a:gd name="f15" fmla="*/ f11 1 1421062"/>
              <a:gd name="f16" fmla="*/ 0 f12 1"/>
              <a:gd name="f17" fmla="*/ 0 f11 1"/>
              <a:gd name="f18" fmla="*/ 2368437 f12 1"/>
              <a:gd name="f19" fmla="*/ 1421062 f11 1"/>
              <a:gd name="f20" fmla="*/ f13 1 f2"/>
              <a:gd name="f21" fmla="*/ f16 1 2368437"/>
              <a:gd name="f22" fmla="*/ f17 1 1421062"/>
              <a:gd name="f23" fmla="*/ f18 1 2368437"/>
              <a:gd name="f24" fmla="*/ f19 1 142106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368437" h="1421062">
                <a:moveTo>
                  <a:pt x="f5" y="f5"/>
                </a:moveTo>
                <a:lnTo>
                  <a:pt x="f6" y="f5"/>
                </a:lnTo>
                <a:lnTo>
                  <a:pt x="f6" y="f7"/>
                </a:lnTo>
                <a:lnTo>
                  <a:pt x="f5" y="f7"/>
                </a:lnTo>
                <a:lnTo>
                  <a:pt x="f5" y="f5"/>
                </a:lnTo>
                <a:close/>
              </a:path>
            </a:pathLst>
          </a:custGeom>
          <a:solidFill>
            <a:srgbClr val="AD9897"/>
          </a:solidFill>
          <a:ln w="12701">
            <a:solidFill>
              <a:srgbClr val="FFFFFF"/>
            </a:solidFill>
            <a:prstDash val="solid"/>
            <a:miter/>
          </a:ln>
        </p:spPr>
        <p:txBody>
          <a:bodyPr vert="horz" wrap="square" lIns="60963" tIns="60963" rIns="60963" bIns="60963" anchor="ctr" anchorCtr="1" compatLnSpc="1"/>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fr-FR" sz="2000" b="0" i="0" u="none" strike="noStrike" kern="1200" cap="none" spc="0" baseline="0">
                <a:solidFill>
                  <a:srgbClr val="FFFFFF"/>
                </a:solidFill>
                <a:uFillTx/>
                <a:latin typeface="Calibri"/>
              </a:rPr>
              <a:t>Projet de régression sociale sans précédent</a:t>
            </a:r>
            <a:endParaRPr lang="en-US" sz="2000" b="0" i="0" u="none" strike="noStrike" kern="1200" cap="none" spc="0" baseline="0">
              <a:solidFill>
                <a:srgbClr val="FFFFFF"/>
              </a:solidFill>
              <a:uFillTx/>
              <a:latin typeface="Calibri"/>
            </a:endParaRPr>
          </a:p>
        </p:txBody>
      </p:sp>
      <p:sp>
        <p:nvSpPr>
          <p:cNvPr id="11" name="Forme libre : forme 10"/>
          <p:cNvSpPr/>
          <p:nvPr/>
        </p:nvSpPr>
        <p:spPr>
          <a:xfrm>
            <a:off x="6214416" y="2654832"/>
            <a:ext cx="2368433" cy="1421059"/>
          </a:xfrm>
          <a:custGeom>
            <a:avLst/>
            <a:gdLst>
              <a:gd name="f0" fmla="val 10800000"/>
              <a:gd name="f1" fmla="val 5400000"/>
              <a:gd name="f2" fmla="val 180"/>
              <a:gd name="f3" fmla="val w"/>
              <a:gd name="f4" fmla="val h"/>
              <a:gd name="f5" fmla="val 0"/>
              <a:gd name="f6" fmla="val 2368437"/>
              <a:gd name="f7" fmla="val 1421062"/>
              <a:gd name="f8" fmla="+- 0 0 -90"/>
              <a:gd name="f9" fmla="*/ f3 1 2368437"/>
              <a:gd name="f10" fmla="*/ f4 1 1421062"/>
              <a:gd name="f11" fmla="+- f7 0 f5"/>
              <a:gd name="f12" fmla="+- f6 0 f5"/>
              <a:gd name="f13" fmla="*/ f8 f0 1"/>
              <a:gd name="f14" fmla="*/ f12 1 2368437"/>
              <a:gd name="f15" fmla="*/ f11 1 1421062"/>
              <a:gd name="f16" fmla="*/ 0 f12 1"/>
              <a:gd name="f17" fmla="*/ 0 f11 1"/>
              <a:gd name="f18" fmla="*/ 2368437 f12 1"/>
              <a:gd name="f19" fmla="*/ 1421062 f11 1"/>
              <a:gd name="f20" fmla="*/ f13 1 f2"/>
              <a:gd name="f21" fmla="*/ f16 1 2368437"/>
              <a:gd name="f22" fmla="*/ f17 1 1421062"/>
              <a:gd name="f23" fmla="*/ f18 1 2368437"/>
              <a:gd name="f24" fmla="*/ f19 1 142106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368437" h="1421062">
                <a:moveTo>
                  <a:pt x="f5" y="f5"/>
                </a:moveTo>
                <a:lnTo>
                  <a:pt x="f6" y="f5"/>
                </a:lnTo>
                <a:lnTo>
                  <a:pt x="f6" y="f7"/>
                </a:lnTo>
                <a:lnTo>
                  <a:pt x="f5" y="f7"/>
                </a:lnTo>
                <a:lnTo>
                  <a:pt x="f5" y="f5"/>
                </a:lnTo>
                <a:close/>
              </a:path>
            </a:pathLst>
          </a:custGeom>
          <a:solidFill>
            <a:srgbClr val="A5A5A5"/>
          </a:solidFill>
          <a:ln w="12701">
            <a:solidFill>
              <a:srgbClr val="FFFFFF"/>
            </a:solidFill>
            <a:prstDash val="solid"/>
            <a:miter/>
          </a:ln>
        </p:spPr>
        <p:txBody>
          <a:bodyPr vert="horz" wrap="square" lIns="80010" tIns="80010" rIns="80010" bIns="80010" anchor="ctr" anchorCtr="1" compatLnSpc="1"/>
          <a:lstStyle/>
          <a:p>
            <a:pPr marL="0" marR="0" lvl="0" indent="0" algn="ctr" defTabSz="933446" rtl="0" fontAlgn="auto" hangingPunct="1">
              <a:lnSpc>
                <a:spcPct val="90000"/>
              </a:lnSpc>
              <a:spcBef>
                <a:spcPts val="0"/>
              </a:spcBef>
              <a:spcAft>
                <a:spcPts val="900"/>
              </a:spcAft>
              <a:buNone/>
              <a:tabLst/>
              <a:defRPr sz="1800" b="0" i="0" u="none" strike="noStrike" kern="0" cap="none" spc="0" baseline="0">
                <a:solidFill>
                  <a:srgbClr val="000000"/>
                </a:solidFill>
                <a:uFillTx/>
              </a:defRPr>
            </a:pPr>
            <a:r>
              <a:rPr lang="fr-FR" sz="2000" b="0" i="0" u="none" strike="noStrike" kern="1200" cap="none" spc="0" baseline="0">
                <a:solidFill>
                  <a:srgbClr val="FFFFFF"/>
                </a:solidFill>
                <a:uFillTx/>
                <a:latin typeface="Calibri"/>
              </a:rPr>
              <a:t>Recul de l’âge de départ pour tous </a:t>
            </a:r>
            <a:endParaRPr lang="en-US" sz="2000" b="0" i="0" u="none" strike="noStrike" kern="1200" cap="none" spc="0" baseline="0">
              <a:solidFill>
                <a:srgbClr val="FFFFFF"/>
              </a:solidFill>
              <a:uFillTx/>
              <a:latin typeface="Calibri"/>
            </a:endParaRPr>
          </a:p>
        </p:txBody>
      </p:sp>
      <p:sp>
        <p:nvSpPr>
          <p:cNvPr id="12" name="Espace réservé du numéro de diapositive 11">
            <a:extLst>
              <a:ext uri="{FF2B5EF4-FFF2-40B4-BE49-F238E27FC236}">
                <a16:creationId xmlns:a16="http://schemas.microsoft.com/office/drawing/2014/main" xmlns="" id="{682A5EFF-7C3A-49B8-8410-2185BB70954B}"/>
              </a:ext>
            </a:extLst>
          </p:cNvPr>
          <p:cNvSpPr>
            <a:spLocks noGrp="1"/>
          </p:cNvSpPr>
          <p:nvPr>
            <p:ph type="sldNum" sz="quarter" idx="8"/>
          </p:nvPr>
        </p:nvSpPr>
        <p:spPr/>
        <p:txBody>
          <a:bodyPr/>
          <a:lstStyle/>
          <a:p>
            <a:pPr lvl="0"/>
            <a:fld id="{FAA297C8-9204-4E18-B571-55229728029D}" type="slidenum">
              <a:rPr lang="fr-FR" smtClean="0"/>
              <a:t>30</a:t>
            </a:fld>
            <a:endParaRPr lang="fr-F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1"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1" animBg="1"/>
      <p:bldP spid="8" grpId="0" animBg="1"/>
      <p:bldP spid="9" grpId="0" animBg="1"/>
      <p:bldP spid="10" grpId="0" animBg="1"/>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name="Slide20">
    <p:spTree>
      <p:nvGrpSpPr>
        <p:cNvPr id="1" name=""/>
        <p:cNvGrpSpPr/>
        <p:nvPr/>
      </p:nvGrpSpPr>
      <p:grpSpPr>
        <a:xfrm>
          <a:off x="0" y="0"/>
          <a:ext cx="0" cy="0"/>
          <a:chOff x="0" y="0"/>
          <a:chExt cx="0" cy="0"/>
        </a:xfrm>
      </p:grpSpPr>
      <p:pic>
        <p:nvPicPr>
          <p:cNvPr id="12" name="Image 11" descr="Afficher l’image source">
            <a:extLst>
              <a:ext uri="{FF2B5EF4-FFF2-40B4-BE49-F238E27FC236}">
                <a16:creationId xmlns:a16="http://schemas.microsoft.com/office/drawing/2014/main" xmlns="" id="{98A59C04-B526-4C7A-9509-2C45A32A020A}"/>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10872" y="44624"/>
            <a:ext cx="3733800" cy="3652520"/>
          </a:xfrm>
          <a:prstGeom prst="rect">
            <a:avLst/>
          </a:prstGeom>
          <a:noFill/>
          <a:ln>
            <a:noFill/>
          </a:ln>
        </p:spPr>
      </p:pic>
      <p:sp>
        <p:nvSpPr>
          <p:cNvPr id="2" name="Titre 1"/>
          <p:cNvSpPr txBox="1">
            <a:spLocks noGrp="1"/>
          </p:cNvSpPr>
          <p:nvPr>
            <p:ph type="title"/>
          </p:nvPr>
        </p:nvSpPr>
        <p:spPr>
          <a:xfrm>
            <a:off x="838203" y="44624"/>
            <a:ext cx="10515600" cy="1325559"/>
          </a:xfrm>
        </p:spPr>
        <p:txBody>
          <a:bodyPr/>
          <a:lstStyle/>
          <a:p>
            <a:pPr lvl="0"/>
            <a:r>
              <a:rPr lang="fr-FR" b="1"/>
              <a:t>Les revendications CGT</a:t>
            </a:r>
          </a:p>
        </p:txBody>
      </p:sp>
      <p:sp>
        <p:nvSpPr>
          <p:cNvPr id="4" name="Titre 1">
            <a:extLst>
              <a:ext uri="{FF2B5EF4-FFF2-40B4-BE49-F238E27FC236}">
                <a16:creationId xmlns:a16="http://schemas.microsoft.com/office/drawing/2014/main" xmlns="" id="{00EB42AE-BD18-4185-84B7-EFC61EFFEB33}"/>
              </a:ext>
            </a:extLst>
          </p:cNvPr>
          <p:cNvSpPr txBox="1">
            <a:spLocks/>
          </p:cNvSpPr>
          <p:nvPr/>
        </p:nvSpPr>
        <p:spPr>
          <a:xfrm>
            <a:off x="838197" y="1196752"/>
            <a:ext cx="10515600" cy="655260"/>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90000"/>
              </a:lnSpc>
              <a:spcBef>
                <a:spcPts val="0"/>
              </a:spcBef>
              <a:spcAft>
                <a:spcPts val="0"/>
              </a:spcAft>
              <a:buNone/>
              <a:tabLst/>
              <a:defRPr lang="fr-FR" sz="4400" b="0" i="0" u="none" strike="noStrike" kern="1200" cap="none" spc="0" baseline="0">
                <a:solidFill>
                  <a:srgbClr val="000000"/>
                </a:solidFill>
                <a:uFillTx/>
                <a:latin typeface="Calibri Light"/>
              </a:defRPr>
            </a:lvl1pPr>
          </a:lstStyle>
          <a:p>
            <a:pPr marL="342900" indent="-342900">
              <a:buFont typeface="Wingdings" panose="05000000000000000000" pitchFamily="2" charset="2"/>
              <a:buChar char="§"/>
            </a:pPr>
            <a:r>
              <a:rPr lang="fr-FR" sz="2400" b="1" dirty="0">
                <a:solidFill>
                  <a:srgbClr val="FF0000"/>
                </a:solidFill>
              </a:rPr>
              <a:t>Retrait du projet Macron/Delevoye</a:t>
            </a:r>
          </a:p>
        </p:txBody>
      </p:sp>
      <p:sp>
        <p:nvSpPr>
          <p:cNvPr id="5" name="Titre 1">
            <a:extLst>
              <a:ext uri="{FF2B5EF4-FFF2-40B4-BE49-F238E27FC236}">
                <a16:creationId xmlns:a16="http://schemas.microsoft.com/office/drawing/2014/main" xmlns="" id="{85CA8972-B0D7-4144-B46E-1D1FED3CFBF2}"/>
              </a:ext>
            </a:extLst>
          </p:cNvPr>
          <p:cNvSpPr txBox="1">
            <a:spLocks/>
          </p:cNvSpPr>
          <p:nvPr/>
        </p:nvSpPr>
        <p:spPr>
          <a:xfrm>
            <a:off x="838191" y="1700808"/>
            <a:ext cx="10515600" cy="655260"/>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90000"/>
              </a:lnSpc>
              <a:spcBef>
                <a:spcPts val="0"/>
              </a:spcBef>
              <a:spcAft>
                <a:spcPts val="0"/>
              </a:spcAft>
              <a:buNone/>
              <a:tabLst/>
              <a:defRPr lang="fr-FR" sz="4400" b="0" i="0" u="none" strike="noStrike" kern="1200" cap="none" spc="0" baseline="0">
                <a:solidFill>
                  <a:srgbClr val="000000"/>
                </a:solidFill>
                <a:uFillTx/>
                <a:latin typeface="Calibri Light"/>
              </a:defRPr>
            </a:lvl1pPr>
          </a:lstStyle>
          <a:p>
            <a:pPr marL="342900" indent="-342900">
              <a:buFont typeface="Wingdings" panose="05000000000000000000" pitchFamily="2" charset="2"/>
              <a:buChar char="§"/>
            </a:pPr>
            <a:r>
              <a:rPr lang="fr-FR" sz="2400" b="1" dirty="0">
                <a:solidFill>
                  <a:srgbClr val="FF0000"/>
                </a:solidFill>
              </a:rPr>
              <a:t>Maintien et Amélioration du système actuel  </a:t>
            </a:r>
          </a:p>
        </p:txBody>
      </p:sp>
      <p:sp>
        <p:nvSpPr>
          <p:cNvPr id="6" name="Titre 1">
            <a:extLst>
              <a:ext uri="{FF2B5EF4-FFF2-40B4-BE49-F238E27FC236}">
                <a16:creationId xmlns:a16="http://schemas.microsoft.com/office/drawing/2014/main" xmlns="" id="{377E74DC-5272-411E-8BB9-7EC4DD83F1A1}"/>
              </a:ext>
            </a:extLst>
          </p:cNvPr>
          <p:cNvSpPr txBox="1">
            <a:spLocks/>
          </p:cNvSpPr>
          <p:nvPr/>
        </p:nvSpPr>
        <p:spPr>
          <a:xfrm>
            <a:off x="861348" y="2204864"/>
            <a:ext cx="10515600" cy="655260"/>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90000"/>
              </a:lnSpc>
              <a:spcBef>
                <a:spcPts val="0"/>
              </a:spcBef>
              <a:spcAft>
                <a:spcPts val="0"/>
              </a:spcAft>
              <a:buNone/>
              <a:tabLst/>
              <a:defRPr lang="fr-FR" sz="4400" b="0" i="0" u="none" strike="noStrike" kern="1200" cap="none" spc="0" baseline="0">
                <a:solidFill>
                  <a:srgbClr val="000000"/>
                </a:solidFill>
                <a:uFillTx/>
                <a:latin typeface="Calibri Light"/>
              </a:defRPr>
            </a:lvl1pPr>
          </a:lstStyle>
          <a:p>
            <a:pPr marL="342900" indent="-342900">
              <a:buFont typeface="Wingdings" panose="05000000000000000000" pitchFamily="2" charset="2"/>
              <a:buChar char="§"/>
            </a:pPr>
            <a:r>
              <a:rPr lang="fr-FR" sz="2400" b="1" dirty="0">
                <a:solidFill>
                  <a:srgbClr val="FF0000"/>
                </a:solidFill>
              </a:rPr>
              <a:t>Départ à 60 ans</a:t>
            </a:r>
          </a:p>
        </p:txBody>
      </p:sp>
      <p:sp>
        <p:nvSpPr>
          <p:cNvPr id="8" name="Titre 1">
            <a:extLst>
              <a:ext uri="{FF2B5EF4-FFF2-40B4-BE49-F238E27FC236}">
                <a16:creationId xmlns:a16="http://schemas.microsoft.com/office/drawing/2014/main" xmlns="" id="{F147E323-2D98-4715-83FC-E53229200580}"/>
              </a:ext>
            </a:extLst>
          </p:cNvPr>
          <p:cNvSpPr txBox="1">
            <a:spLocks/>
          </p:cNvSpPr>
          <p:nvPr/>
        </p:nvSpPr>
        <p:spPr>
          <a:xfrm>
            <a:off x="838191" y="2924944"/>
            <a:ext cx="10515600" cy="828871"/>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90000"/>
              </a:lnSpc>
              <a:spcBef>
                <a:spcPts val="0"/>
              </a:spcBef>
              <a:spcAft>
                <a:spcPts val="0"/>
              </a:spcAft>
              <a:buNone/>
              <a:tabLst/>
              <a:defRPr lang="fr-FR" sz="4400" b="0" i="0" u="none" strike="noStrike" kern="1200" cap="none" spc="0" baseline="0">
                <a:solidFill>
                  <a:srgbClr val="000000"/>
                </a:solidFill>
                <a:uFillTx/>
                <a:latin typeface="Calibri Light"/>
              </a:defRPr>
            </a:lvl1pPr>
          </a:lstStyle>
          <a:p>
            <a:pPr marL="342900" indent="-342900">
              <a:lnSpc>
                <a:spcPct val="100000"/>
              </a:lnSpc>
              <a:buFont typeface="Wingdings" panose="05000000000000000000" pitchFamily="2" charset="2"/>
              <a:buChar char="§"/>
            </a:pPr>
            <a:r>
              <a:rPr lang="fr-FR" sz="2400" b="1" dirty="0">
                <a:solidFill>
                  <a:srgbClr val="FF0000"/>
                </a:solidFill>
              </a:rPr>
              <a:t>Assurer un niveau de pension d’au moins 75% du revenu </a:t>
            </a:r>
          </a:p>
          <a:p>
            <a:pPr>
              <a:lnSpc>
                <a:spcPct val="100000"/>
              </a:lnSpc>
            </a:pPr>
            <a:r>
              <a:rPr lang="fr-FR" sz="2400" b="1" dirty="0">
                <a:solidFill>
                  <a:srgbClr val="FF0000"/>
                </a:solidFill>
              </a:rPr>
              <a:t>net d’activité pour une carrière complète </a:t>
            </a:r>
          </a:p>
          <a:p>
            <a:pPr>
              <a:lnSpc>
                <a:spcPct val="100000"/>
              </a:lnSpc>
            </a:pPr>
            <a:r>
              <a:rPr lang="fr-FR" sz="2400" b="1" dirty="0">
                <a:solidFill>
                  <a:srgbClr val="FF0000"/>
                </a:solidFill>
              </a:rPr>
              <a:t>(pension calculée sur la base des 10 meilleures années)</a:t>
            </a:r>
          </a:p>
        </p:txBody>
      </p:sp>
      <p:sp>
        <p:nvSpPr>
          <p:cNvPr id="9" name="Titre 1">
            <a:extLst>
              <a:ext uri="{FF2B5EF4-FFF2-40B4-BE49-F238E27FC236}">
                <a16:creationId xmlns:a16="http://schemas.microsoft.com/office/drawing/2014/main" xmlns="" id="{D1E1DA2F-C257-4111-B6BE-AC9515AE5E41}"/>
              </a:ext>
            </a:extLst>
          </p:cNvPr>
          <p:cNvSpPr txBox="1">
            <a:spLocks/>
          </p:cNvSpPr>
          <p:nvPr/>
        </p:nvSpPr>
        <p:spPr>
          <a:xfrm>
            <a:off x="838191" y="4005064"/>
            <a:ext cx="10515600" cy="655260"/>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90000"/>
              </a:lnSpc>
              <a:spcBef>
                <a:spcPts val="0"/>
              </a:spcBef>
              <a:spcAft>
                <a:spcPts val="0"/>
              </a:spcAft>
              <a:buNone/>
              <a:tabLst/>
              <a:defRPr lang="fr-FR" sz="4400" b="0" i="0" u="none" strike="noStrike" kern="1200" cap="none" spc="0" baseline="0">
                <a:solidFill>
                  <a:srgbClr val="000000"/>
                </a:solidFill>
                <a:uFillTx/>
                <a:latin typeface="Calibri Light"/>
              </a:defRPr>
            </a:lvl1pPr>
          </a:lstStyle>
          <a:p>
            <a:pPr marL="342900" indent="-342900">
              <a:lnSpc>
                <a:spcPct val="100000"/>
              </a:lnSpc>
              <a:buFont typeface="Wingdings" panose="05000000000000000000" pitchFamily="2" charset="2"/>
              <a:buChar char="§"/>
            </a:pPr>
            <a:r>
              <a:rPr lang="fr-FR" sz="2400" b="1" dirty="0">
                <a:solidFill>
                  <a:srgbClr val="FF0000"/>
                </a:solidFill>
              </a:rPr>
              <a:t>Élever les minima de pension au niveau du SMIC pour une carrière complète (base des 10 meilleures années)</a:t>
            </a:r>
          </a:p>
        </p:txBody>
      </p:sp>
      <p:sp>
        <p:nvSpPr>
          <p:cNvPr id="10" name="Titre 1">
            <a:extLst>
              <a:ext uri="{FF2B5EF4-FFF2-40B4-BE49-F238E27FC236}">
                <a16:creationId xmlns:a16="http://schemas.microsoft.com/office/drawing/2014/main" xmlns="" id="{A8F7164F-F00F-43B7-82C5-BA1F12CB70DD}"/>
              </a:ext>
            </a:extLst>
          </p:cNvPr>
          <p:cNvSpPr txBox="1">
            <a:spLocks/>
          </p:cNvSpPr>
          <p:nvPr/>
        </p:nvSpPr>
        <p:spPr>
          <a:xfrm>
            <a:off x="838191" y="5301208"/>
            <a:ext cx="10515600" cy="655260"/>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90000"/>
              </a:lnSpc>
              <a:spcBef>
                <a:spcPts val="0"/>
              </a:spcBef>
              <a:spcAft>
                <a:spcPts val="0"/>
              </a:spcAft>
              <a:buNone/>
              <a:tabLst/>
              <a:defRPr lang="fr-FR" sz="4400" b="0" i="0" u="none" strike="noStrike" kern="1200" cap="none" spc="0" baseline="0">
                <a:solidFill>
                  <a:srgbClr val="000000"/>
                </a:solidFill>
                <a:uFillTx/>
                <a:latin typeface="Calibri Light"/>
              </a:defRPr>
            </a:lvl1pPr>
          </a:lstStyle>
          <a:p>
            <a:pPr marL="342900" indent="-342900">
              <a:lnSpc>
                <a:spcPct val="100000"/>
              </a:lnSpc>
              <a:buFont typeface="Wingdings" panose="05000000000000000000" pitchFamily="2" charset="2"/>
              <a:buChar char="§"/>
            </a:pPr>
            <a:r>
              <a:rPr lang="fr-FR" sz="2400" b="1" dirty="0">
                <a:solidFill>
                  <a:srgbClr val="FF0000"/>
                </a:solidFill>
              </a:rPr>
              <a:t>Permettre réellement des départs anticipés pour pénibilité, développer la prévention, aménager les fins de carrière</a:t>
            </a:r>
          </a:p>
        </p:txBody>
      </p:sp>
      <p:sp>
        <p:nvSpPr>
          <p:cNvPr id="11" name="Titre 1">
            <a:extLst>
              <a:ext uri="{FF2B5EF4-FFF2-40B4-BE49-F238E27FC236}">
                <a16:creationId xmlns:a16="http://schemas.microsoft.com/office/drawing/2014/main" xmlns="" id="{D38B64C7-8E3F-4E30-8BAF-07EFDB1C8348}"/>
              </a:ext>
            </a:extLst>
          </p:cNvPr>
          <p:cNvSpPr txBox="1">
            <a:spLocks/>
          </p:cNvSpPr>
          <p:nvPr/>
        </p:nvSpPr>
        <p:spPr>
          <a:xfrm>
            <a:off x="826923" y="4869160"/>
            <a:ext cx="10515600" cy="655260"/>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90000"/>
              </a:lnSpc>
              <a:spcBef>
                <a:spcPts val="0"/>
              </a:spcBef>
              <a:spcAft>
                <a:spcPts val="0"/>
              </a:spcAft>
              <a:buNone/>
              <a:tabLst/>
              <a:defRPr lang="fr-FR" sz="4400" b="0" i="0" u="none" strike="noStrike" kern="1200" cap="none" spc="0" baseline="0">
                <a:solidFill>
                  <a:srgbClr val="000000"/>
                </a:solidFill>
                <a:uFillTx/>
                <a:latin typeface="Calibri Light"/>
              </a:defRPr>
            </a:lvl1pPr>
          </a:lstStyle>
          <a:p>
            <a:pPr marL="342900" indent="-342900">
              <a:lnSpc>
                <a:spcPct val="100000"/>
              </a:lnSpc>
              <a:buFont typeface="Wingdings" panose="05000000000000000000" pitchFamily="2" charset="2"/>
              <a:buChar char="§"/>
            </a:pPr>
            <a:r>
              <a:rPr lang="fr-FR" sz="2400" b="1" dirty="0">
                <a:solidFill>
                  <a:srgbClr val="FF0000"/>
                </a:solidFill>
              </a:rPr>
              <a:t>Indexer les pensions sur l’évolution des salaires et non pas sur les prix</a:t>
            </a:r>
          </a:p>
          <a:p>
            <a:endParaRPr lang="fr-FR" sz="3600" b="1" dirty="0">
              <a:solidFill>
                <a:srgbClr val="FF0000"/>
              </a:solidFill>
            </a:endParaRPr>
          </a:p>
        </p:txBody>
      </p:sp>
      <p:sp>
        <p:nvSpPr>
          <p:cNvPr id="7" name="Espace réservé du numéro de diapositive 6">
            <a:extLst>
              <a:ext uri="{FF2B5EF4-FFF2-40B4-BE49-F238E27FC236}">
                <a16:creationId xmlns:a16="http://schemas.microsoft.com/office/drawing/2014/main" xmlns="" id="{10DA6C6A-AAF6-4C24-A70E-E37FDF96024B}"/>
              </a:ext>
            </a:extLst>
          </p:cNvPr>
          <p:cNvSpPr>
            <a:spLocks noGrp="1"/>
          </p:cNvSpPr>
          <p:nvPr>
            <p:ph type="sldNum" sz="quarter" idx="8"/>
          </p:nvPr>
        </p:nvSpPr>
        <p:spPr/>
        <p:txBody>
          <a:bodyPr/>
          <a:lstStyle/>
          <a:p>
            <a:pPr lvl="0"/>
            <a:fld id="{FAA297C8-9204-4E18-B571-55229728029D}" type="slidenum">
              <a:rPr lang="fr-FR" smtClean="0"/>
              <a:t>31</a:t>
            </a:fld>
            <a:endParaRPr lang="fr-F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name="Slide21">
    <p:spTree>
      <p:nvGrpSpPr>
        <p:cNvPr id="1" name=""/>
        <p:cNvGrpSpPr/>
        <p:nvPr/>
      </p:nvGrpSpPr>
      <p:grpSpPr>
        <a:xfrm>
          <a:off x="0" y="0"/>
          <a:ext cx="0" cy="0"/>
          <a:chOff x="0" y="0"/>
          <a:chExt cx="0" cy="0"/>
        </a:xfrm>
      </p:grpSpPr>
      <p:pic>
        <p:nvPicPr>
          <p:cNvPr id="2" name="Espace réservé du contenu 4" descr="Une image contenant personne, extérieur, homme, texte&#10;&#10;Description générée automatiquement"/>
          <p:cNvPicPr>
            <a:picLocks noGrp="1" noChangeAspect="1"/>
          </p:cNvPicPr>
          <p:nvPr>
            <p:ph idx="1"/>
          </p:nvPr>
        </p:nvPicPr>
        <p:blipFill>
          <a:blip r:embed="rId2" cstate="print"/>
          <a:srcRect t="1412" b="35028"/>
          <a:stretch>
            <a:fillRect/>
          </a:stretch>
        </p:blipFill>
        <p:spPr>
          <a:xfrm>
            <a:off x="18" y="9"/>
            <a:ext cx="12191978" cy="6857990"/>
          </a:xfrm>
        </p:spPr>
      </p:pic>
      <p:sp>
        <p:nvSpPr>
          <p:cNvPr id="4" name="Espace réservé du numéro de diapositive 3">
            <a:extLst>
              <a:ext uri="{FF2B5EF4-FFF2-40B4-BE49-F238E27FC236}">
                <a16:creationId xmlns:a16="http://schemas.microsoft.com/office/drawing/2014/main" xmlns="" id="{2A54CB05-CE4E-408B-B663-6201EA20D3F9}"/>
              </a:ext>
            </a:extLst>
          </p:cNvPr>
          <p:cNvSpPr>
            <a:spLocks noGrp="1"/>
          </p:cNvSpPr>
          <p:nvPr>
            <p:ph type="sldNum" sz="quarter" idx="8"/>
          </p:nvPr>
        </p:nvSpPr>
        <p:spPr/>
        <p:txBody>
          <a:bodyPr/>
          <a:lstStyle/>
          <a:p>
            <a:pPr lvl="0"/>
            <a:fld id="{FAA297C8-9204-4E18-B571-55229728029D}" type="slidenum">
              <a:rPr lang="fr-FR" smtClean="0"/>
              <a:t>32</a:t>
            </a:fld>
            <a:endParaRPr lang="fr-FR"/>
          </a:p>
        </p:txBody>
      </p:sp>
    </p:spTree>
  </p:cSld>
  <p:clrMapOvr>
    <a:masterClrMapping/>
  </p:clrMapOvr>
  <p:transition/>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4186</TotalTime>
  <Words>1940</Words>
  <Application>Microsoft Office PowerPoint</Application>
  <PresentationFormat>Grand écran</PresentationFormat>
  <Paragraphs>248</Paragraphs>
  <Slides>32</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32</vt:i4>
      </vt:variant>
    </vt:vector>
  </HeadingPairs>
  <TitlesOfParts>
    <vt:vector size="39" baseType="lpstr">
      <vt:lpstr>Arial</vt:lpstr>
      <vt:lpstr>Bahnschrift</vt:lpstr>
      <vt:lpstr>Calibri</vt:lpstr>
      <vt:lpstr>Calibri Light</vt:lpstr>
      <vt:lpstr>Times New Roman</vt:lpstr>
      <vt:lpstr>Wingdings</vt:lpstr>
      <vt:lpstr>Thème Office</vt:lpstr>
      <vt:lpstr>Réforme des retraites</vt:lpstr>
      <vt:lpstr>La retraite – Un choix de société</vt:lpstr>
      <vt:lpstr>L’article 63,de l’ordonnance du 19 octobre 1945 instaure le régime général de retraites fondé sur la répartition.   Pour Ambroise Croizat, ministre communiste du travail qui a créé la sécurité social le système de retraite devait permettre que  « la retraite ne soit plus l’antichambre de la mort, mais une nouvelle étape de la vie ».  Au moment où est promulguée l’ordonnance du 19 octobre 1945 il existait déjà des régimes de retraite obtenus par la mobilisation des salariés garantissant des droits.  « Le problème de la rentrée des fonctionnaires dans la sécurité sociale se pose très simplement. Il s’agit d’accorder aux fonctionnaires les avantages de la sécurité sociale dont ils étaient privés sans leur retirer aucun des avantages de leur statut. C’est net et sans bavure. Aucun des avantages acquis n’est ni ne peut être menacé. » Henri Raynaud  CCN de Janvier 1947. </vt:lpstr>
      <vt:lpstr>Les réformes paramétriques</vt:lpstr>
      <vt:lpstr>Contexte de la réforme</vt:lpstr>
      <vt:lpstr>Contexte de la réforme</vt:lpstr>
      <vt:lpstr>Contexte de la réforme :   Une réforme politique et idéologique</vt:lpstr>
      <vt:lpstr>Contexte de la réforme</vt:lpstr>
      <vt:lpstr>Les origines de la réforme</vt:lpstr>
      <vt:lpstr>1ère grande  rupture avec le système actuel</vt:lpstr>
      <vt:lpstr>2ème  grande rupture avec le système actuel</vt:lpstr>
      <vt:lpstr>Une réforme systémique</vt:lpstr>
      <vt:lpstr>Système actuel   Taux de remplacement</vt:lpstr>
      <vt:lpstr>La réforme   Baisse programmées des pensions</vt:lpstr>
      <vt:lpstr>La réforme   Baisse programmées des pensions</vt:lpstr>
      <vt:lpstr>Système actuel  L’âge de départ   </vt:lpstr>
      <vt:lpstr>Présentation PowerPoint</vt:lpstr>
      <vt:lpstr>La réforme    Allongement de l’âge de départ à la retraite</vt:lpstr>
      <vt:lpstr>Système actuel   Une retraite solidaire</vt:lpstr>
      <vt:lpstr>La réforme    Quelles solidarités ?</vt:lpstr>
      <vt:lpstr>Système actuel  Périodes assimilées   </vt:lpstr>
      <vt:lpstr>La réforme  Périodes assimilées   </vt:lpstr>
      <vt:lpstr>Système actuel  Les droits familiaux</vt:lpstr>
      <vt:lpstr>La réforme  Droits familiaux    </vt:lpstr>
      <vt:lpstr> Système  actuel  Pensions de réversion  </vt:lpstr>
      <vt:lpstr>La réforme  Pension de réversion    </vt:lpstr>
      <vt:lpstr>Système actuel  Départs anticipés   </vt:lpstr>
      <vt:lpstr>La réforme  Départs anticipés  </vt:lpstr>
      <vt:lpstr>La gouvernance et la transition</vt:lpstr>
      <vt:lpstr>Pourquoi faut-il exiger le retrait de cette réforme ?</vt:lpstr>
      <vt:lpstr>Les revendications CGT</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Réforme retraite</dc:title>
  <dc:creator>fabienne clamens</dc:creator>
  <cp:lastModifiedBy>UL</cp:lastModifiedBy>
  <cp:revision>106</cp:revision>
  <cp:lastPrinted>2019-10-11T08:26:58Z</cp:lastPrinted>
  <dcterms:created xsi:type="dcterms:W3CDTF">2019-09-07T06:00:07Z</dcterms:created>
  <dcterms:modified xsi:type="dcterms:W3CDTF">2019-10-11T13:41:40Z</dcterms:modified>
</cp:coreProperties>
</file>